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1"/>
  </p:sldMasterIdLst>
  <p:notesMasterIdLst>
    <p:notesMasterId r:id="rId53"/>
  </p:notesMasterIdLst>
  <p:handoutMasterIdLst>
    <p:handoutMasterId r:id="rId54"/>
  </p:handoutMasterIdLst>
  <p:sldIdLst>
    <p:sldId id="256" r:id="rId2"/>
    <p:sldId id="304" r:id="rId3"/>
    <p:sldId id="305" r:id="rId4"/>
    <p:sldId id="308" r:id="rId5"/>
    <p:sldId id="315" r:id="rId6"/>
    <p:sldId id="316" r:id="rId7"/>
    <p:sldId id="312" r:id="rId8"/>
    <p:sldId id="317" r:id="rId9"/>
    <p:sldId id="318" r:id="rId10"/>
    <p:sldId id="313" r:id="rId11"/>
    <p:sldId id="329" r:id="rId12"/>
    <p:sldId id="306" r:id="rId13"/>
    <p:sldId id="314" r:id="rId14"/>
    <p:sldId id="319" r:id="rId15"/>
    <p:sldId id="330" r:id="rId16"/>
    <p:sldId id="333" r:id="rId17"/>
    <p:sldId id="332" r:id="rId18"/>
    <p:sldId id="331" r:id="rId19"/>
    <p:sldId id="334" r:id="rId20"/>
    <p:sldId id="350" r:id="rId21"/>
    <p:sldId id="307" r:id="rId22"/>
    <p:sldId id="320" r:id="rId23"/>
    <p:sldId id="338" r:id="rId24"/>
    <p:sldId id="339" r:id="rId25"/>
    <p:sldId id="340" r:id="rId26"/>
    <p:sldId id="341" r:id="rId27"/>
    <p:sldId id="322" r:id="rId28"/>
    <p:sldId id="336" r:id="rId29"/>
    <p:sldId id="344" r:id="rId30"/>
    <p:sldId id="345" r:id="rId31"/>
    <p:sldId id="323" r:id="rId32"/>
    <p:sldId id="352" r:id="rId33"/>
    <p:sldId id="353" r:id="rId34"/>
    <p:sldId id="356" r:id="rId35"/>
    <p:sldId id="337" r:id="rId36"/>
    <p:sldId id="355" r:id="rId37"/>
    <p:sldId id="324" r:id="rId38"/>
    <p:sldId id="321" r:id="rId39"/>
    <p:sldId id="325" r:id="rId40"/>
    <p:sldId id="346" r:id="rId41"/>
    <p:sldId id="343" r:id="rId42"/>
    <p:sldId id="351" r:id="rId43"/>
    <p:sldId id="335" r:id="rId44"/>
    <p:sldId id="342" r:id="rId45"/>
    <p:sldId id="347" r:id="rId46"/>
    <p:sldId id="348" r:id="rId47"/>
    <p:sldId id="357" r:id="rId48"/>
    <p:sldId id="358" r:id="rId49"/>
    <p:sldId id="359" r:id="rId50"/>
    <p:sldId id="360" r:id="rId51"/>
    <p:sldId id="349" r:id="rId52"/>
  </p:sldIdLst>
  <p:sldSz cx="9144000" cy="5143500" type="screen16x9"/>
  <p:notesSz cx="7104063" cy="10234613"/>
  <p:embeddedFontLst>
    <p:embeddedFont>
      <p:font typeface="Khmer OS Muol Light-Kh Auto" panose="02000500000000020004" pitchFamily="2" charset="0"/>
      <p:regular r:id="rId55"/>
    </p:embeddedFont>
    <p:embeddedFont>
      <p:font typeface="Calibri" panose="020F0502020204030204" pitchFamily="34" charset="0"/>
      <p:regular r:id="rId56"/>
      <p:bold r:id="rId57"/>
      <p:italic r:id="rId58"/>
      <p:boldItalic r:id="rId59"/>
    </p:embeddedFont>
    <p:embeddedFont>
      <p:font typeface="Quicksand" panose="020B0604020202020204" charset="0"/>
      <p:regular r:id="rId60"/>
      <p:bold r:id="rId61"/>
    </p:embeddedFont>
    <p:embeddedFont>
      <p:font typeface="Khmer OS Battambang-Kh Auto" panose="02000500000000020004" pitchFamily="2" charset="0"/>
      <p:regular r:id="rId62"/>
    </p:embeddedFont>
    <p:embeddedFont>
      <p:font typeface="Mulish" panose="020B0604020202020204" charset="0"/>
      <p:regular r:id="rId63"/>
      <p:bold r:id="rId64"/>
      <p:italic r:id="rId65"/>
      <p:boldItalic r:id="rId66"/>
    </p:embeddedFont>
    <p:embeddedFont>
      <p:font typeface="Khmer OS Battambang" panose="02000500000000020004" pitchFamily="2" charset="0"/>
      <p:regular r:id="rId67"/>
    </p:embeddedFont>
    <p:embeddedFont>
      <p:font typeface="Khmer OS Muol Light" panose="02000500000000020004" pitchFamily="2" charset="0"/>
      <p:regular r:id="rId68"/>
    </p:embeddedFont>
    <p:embeddedFont>
      <p:font typeface="!Khmer OS Battambang" panose="02000500000000020004" pitchFamily="2" charset="0"/>
      <p:regular r:id="rId6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80808"/>
    <a:srgbClr val="BDD7EE"/>
    <a:srgbClr val="9900CC"/>
    <a:srgbClr val="472A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7B9260E-6910-4911-94DB-83BCA06203C8}">
  <a:tblStyle styleId="{97B9260E-6910-4911-94DB-83BCA06203C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11" autoAdjust="0"/>
    <p:restoredTop sz="94660"/>
  </p:normalViewPr>
  <p:slideViewPr>
    <p:cSldViewPr snapToGrid="0">
      <p:cViewPr varScale="1">
        <p:scale>
          <a:sx n="121" d="100"/>
          <a:sy n="121" d="100"/>
        </p:scale>
        <p:origin x="192" y="8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9.fntdata"/><Relationship Id="rId68" Type="http://schemas.openxmlformats.org/officeDocument/2006/relationships/font" Target="fonts/font1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font" Target="fonts/font4.fntdata"/><Relationship Id="rId66" Type="http://schemas.openxmlformats.org/officeDocument/2006/relationships/font" Target="fonts/font12.fntdata"/><Relationship Id="rId5" Type="http://schemas.openxmlformats.org/officeDocument/2006/relationships/slide" Target="slides/slide4.xml"/><Relationship Id="rId61" Type="http://schemas.openxmlformats.org/officeDocument/2006/relationships/font" Target="fonts/font7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2.fntdata"/><Relationship Id="rId64" Type="http://schemas.openxmlformats.org/officeDocument/2006/relationships/font" Target="fonts/font10.fntdata"/><Relationship Id="rId69" Type="http://schemas.openxmlformats.org/officeDocument/2006/relationships/font" Target="fonts/font15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5.fntdata"/><Relationship Id="rId67" Type="http://schemas.openxmlformats.org/officeDocument/2006/relationships/font" Target="fonts/font13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handoutMaster" Target="handoutMasters/handoutMaster1.xml"/><Relationship Id="rId62" Type="http://schemas.openxmlformats.org/officeDocument/2006/relationships/font" Target="fonts/font8.fntdata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3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6.fntdata"/><Relationship Id="rId65" Type="http://schemas.openxmlformats.org/officeDocument/2006/relationships/font" Target="fonts/font11.fntdata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font" Target="fonts/font1.fntdata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573E234-1D13-466E-B019-59A642293E7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31462C-926D-4C9A-8B01-6A074D7F5B0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88D214-C514-47CA-BE19-3E295253416F}" type="datetimeFigureOut">
              <a:rPr lang="en-US" smtClean="0"/>
              <a:t>8/26/2024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871D9C-DFCE-4DB2-BFCE-14DCC3E9FC6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0F00DE-A1C2-4AC9-B7CB-2FB6F59CAE3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C0B8FE-6FC3-4AF8-A1E7-F27349CACC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71891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42875" y="768350"/>
            <a:ext cx="6819900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710407" y="4861441"/>
            <a:ext cx="5683250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59" tIns="99059" rIns="99059" bIns="99059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" y="768350"/>
            <a:ext cx="6818313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d431007ba2_0_208:notes"/>
          <p:cNvSpPr txBox="1">
            <a:spLocks noGrp="1"/>
          </p:cNvSpPr>
          <p:nvPr>
            <p:ph type="body" idx="1"/>
          </p:nvPr>
        </p:nvSpPr>
        <p:spPr>
          <a:xfrm>
            <a:off x="710407" y="4861441"/>
            <a:ext cx="5683250" cy="4605576"/>
          </a:xfrm>
          <a:prstGeom prst="rect">
            <a:avLst/>
          </a:prstGeom>
        </p:spPr>
        <p:txBody>
          <a:bodyPr spcFirstLastPara="1" wrap="square" lIns="99059" tIns="99059" rIns="99059" bIns="99059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82037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233670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297721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523907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679156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773048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058715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1148121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193301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3125811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6644418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5945219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5593744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982698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824437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8235608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4724913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423612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843690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4362256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8803231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034931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9381687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1417451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3838122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5742868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1968835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168410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868786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695026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6043536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3" name="Google Shape;1203;g51b1a71d38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" y="768350"/>
            <a:ext cx="6818313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4" name="Google Shape;1204;g51b1a71d38_3_0:notes"/>
          <p:cNvSpPr txBox="1">
            <a:spLocks noGrp="1"/>
          </p:cNvSpPr>
          <p:nvPr>
            <p:ph type="body" idx="1"/>
          </p:nvPr>
        </p:nvSpPr>
        <p:spPr>
          <a:xfrm>
            <a:off x="710407" y="4861441"/>
            <a:ext cx="5683250" cy="4605576"/>
          </a:xfrm>
          <a:prstGeom prst="rect">
            <a:avLst/>
          </a:prstGeom>
        </p:spPr>
        <p:txBody>
          <a:bodyPr spcFirstLastPara="1" wrap="square" lIns="99059" tIns="99059" rIns="99059" bIns="99059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219967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5170776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639748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1639812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1252129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5721594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7387456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389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814343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338863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1287894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6420252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829241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605098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985572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009692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857797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145950" y="149100"/>
            <a:ext cx="8852100" cy="4845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1609200" y="1424875"/>
            <a:ext cx="5925600" cy="2079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7200" b="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1609200" y="3573775"/>
            <a:ext cx="5942700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9"/>
          <p:cNvSpPr txBox="1">
            <a:spLocks noGrp="1"/>
          </p:cNvSpPr>
          <p:nvPr>
            <p:ph type="title"/>
          </p:nvPr>
        </p:nvSpPr>
        <p:spPr>
          <a:xfrm>
            <a:off x="720000" y="1413525"/>
            <a:ext cx="4294800" cy="209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9"/>
          <p:cNvSpPr txBox="1">
            <a:spLocks noGrp="1"/>
          </p:cNvSpPr>
          <p:nvPr>
            <p:ph type="subTitle" idx="1"/>
          </p:nvPr>
        </p:nvSpPr>
        <p:spPr>
          <a:xfrm>
            <a:off x="720000" y="3508800"/>
            <a:ext cx="4294800" cy="100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2"/>
        </a:solid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7"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4"/>
          <p:cNvSpPr/>
          <p:nvPr/>
        </p:nvSpPr>
        <p:spPr>
          <a:xfrm>
            <a:off x="145950" y="149100"/>
            <a:ext cx="8852100" cy="4845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2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62" name="Google Shape;262;p24"/>
          <p:cNvCxnSpPr/>
          <p:nvPr/>
        </p:nvCxnSpPr>
        <p:spPr>
          <a:xfrm>
            <a:off x="382625" y="339563"/>
            <a:ext cx="38034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263" name="Google Shape;263;p24"/>
          <p:cNvSpPr/>
          <p:nvPr/>
        </p:nvSpPr>
        <p:spPr>
          <a:xfrm>
            <a:off x="4452300" y="219875"/>
            <a:ext cx="239400" cy="239400"/>
          </a:xfrm>
          <a:prstGeom prst="star4">
            <a:avLst>
              <a:gd name="adj" fmla="val 15727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64" name="Google Shape;264;p24"/>
          <p:cNvCxnSpPr/>
          <p:nvPr/>
        </p:nvCxnSpPr>
        <p:spPr>
          <a:xfrm>
            <a:off x="4957925" y="339563"/>
            <a:ext cx="38034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65" name="Google Shape;265;p24"/>
          <p:cNvCxnSpPr/>
          <p:nvPr/>
        </p:nvCxnSpPr>
        <p:spPr>
          <a:xfrm>
            <a:off x="382650" y="4798838"/>
            <a:ext cx="38034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266" name="Google Shape;266;p24"/>
          <p:cNvSpPr txBox="1">
            <a:spLocks noGrp="1"/>
          </p:cNvSpPr>
          <p:nvPr>
            <p:ph type="sldNum" idx="2"/>
          </p:nvPr>
        </p:nvSpPr>
        <p:spPr>
          <a:xfrm>
            <a:off x="4297650" y="4602875"/>
            <a:ext cx="548700" cy="33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buNone/>
              <a:defRPr>
                <a:solidFill>
                  <a:schemeClr val="lt1"/>
                </a:solidFill>
              </a:defRPr>
            </a:lvl1pPr>
            <a:lvl2pPr lvl="1" algn="ctr" rtl="0">
              <a:buNone/>
              <a:defRPr>
                <a:solidFill>
                  <a:schemeClr val="lt1"/>
                </a:solidFill>
              </a:defRPr>
            </a:lvl2pPr>
            <a:lvl3pPr lvl="2" algn="ctr" rtl="0">
              <a:buNone/>
              <a:defRPr>
                <a:solidFill>
                  <a:schemeClr val="lt1"/>
                </a:solidFill>
              </a:defRPr>
            </a:lvl3pPr>
            <a:lvl4pPr lvl="3" algn="ctr" rtl="0">
              <a:buNone/>
              <a:defRPr>
                <a:solidFill>
                  <a:schemeClr val="lt1"/>
                </a:solidFill>
              </a:defRPr>
            </a:lvl4pPr>
            <a:lvl5pPr lvl="4" algn="ctr" rtl="0">
              <a:buNone/>
              <a:defRPr>
                <a:solidFill>
                  <a:schemeClr val="lt1"/>
                </a:solidFill>
              </a:defRPr>
            </a:lvl5pPr>
            <a:lvl6pPr lvl="5" algn="ctr" rtl="0">
              <a:buNone/>
              <a:defRPr>
                <a:solidFill>
                  <a:schemeClr val="lt1"/>
                </a:solidFill>
              </a:defRPr>
            </a:lvl6pPr>
            <a:lvl7pPr lvl="6" algn="ctr" rtl="0">
              <a:buNone/>
              <a:defRPr>
                <a:solidFill>
                  <a:schemeClr val="lt1"/>
                </a:solidFill>
              </a:defRPr>
            </a:lvl7pPr>
            <a:lvl8pPr lvl="7" algn="ctr" rtl="0">
              <a:buNone/>
              <a:defRPr>
                <a:solidFill>
                  <a:schemeClr val="lt1"/>
                </a:solidFill>
              </a:defRPr>
            </a:lvl8pPr>
            <a:lvl9pPr lvl="8" algn="ctr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67" name="Google Shape;267;p24"/>
          <p:cNvCxnSpPr/>
          <p:nvPr/>
        </p:nvCxnSpPr>
        <p:spPr>
          <a:xfrm>
            <a:off x="4957950" y="4798838"/>
            <a:ext cx="38034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8"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0" name="Google Shape;270;p25"/>
          <p:cNvSpPr/>
          <p:nvPr/>
        </p:nvSpPr>
        <p:spPr>
          <a:xfrm>
            <a:off x="145950" y="149100"/>
            <a:ext cx="8852100" cy="4845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71" name="Google Shape;271;p25"/>
          <p:cNvCxnSpPr/>
          <p:nvPr/>
        </p:nvCxnSpPr>
        <p:spPr>
          <a:xfrm>
            <a:off x="382625" y="339563"/>
            <a:ext cx="38034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272" name="Google Shape;272;p25"/>
          <p:cNvSpPr/>
          <p:nvPr/>
        </p:nvSpPr>
        <p:spPr>
          <a:xfrm>
            <a:off x="4452300" y="219875"/>
            <a:ext cx="239400" cy="239400"/>
          </a:xfrm>
          <a:prstGeom prst="star4">
            <a:avLst>
              <a:gd name="adj" fmla="val 15727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73" name="Google Shape;273;p25"/>
          <p:cNvCxnSpPr/>
          <p:nvPr/>
        </p:nvCxnSpPr>
        <p:spPr>
          <a:xfrm>
            <a:off x="4957925" y="339563"/>
            <a:ext cx="38034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74" name="Google Shape;274;p25"/>
          <p:cNvCxnSpPr/>
          <p:nvPr/>
        </p:nvCxnSpPr>
        <p:spPr>
          <a:xfrm rot="10800000" flipH="1">
            <a:off x="347659" y="4749851"/>
            <a:ext cx="8448600" cy="330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/>
          <p:nvPr/>
        </p:nvSpPr>
        <p:spPr>
          <a:xfrm>
            <a:off x="145950" y="149100"/>
            <a:ext cx="8852100" cy="4845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8" name="Google Shape;28;p4"/>
          <p:cNvCxnSpPr/>
          <p:nvPr/>
        </p:nvCxnSpPr>
        <p:spPr>
          <a:xfrm>
            <a:off x="382625" y="339563"/>
            <a:ext cx="38034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29" name="Google Shape;29;p4"/>
          <p:cNvSpPr/>
          <p:nvPr/>
        </p:nvSpPr>
        <p:spPr>
          <a:xfrm>
            <a:off x="4452300" y="219875"/>
            <a:ext cx="239400" cy="239400"/>
          </a:xfrm>
          <a:prstGeom prst="star4">
            <a:avLst>
              <a:gd name="adj" fmla="val 15727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0" name="Google Shape;30;p4"/>
          <p:cNvCxnSpPr/>
          <p:nvPr/>
        </p:nvCxnSpPr>
        <p:spPr>
          <a:xfrm>
            <a:off x="4957925" y="339563"/>
            <a:ext cx="38034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31" name="Google Shape;31;p4"/>
          <p:cNvCxnSpPr/>
          <p:nvPr/>
        </p:nvCxnSpPr>
        <p:spPr>
          <a:xfrm>
            <a:off x="382650" y="4798838"/>
            <a:ext cx="38034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32" name="Google Shape;32;p4"/>
          <p:cNvSpPr txBox="1">
            <a:spLocks noGrp="1"/>
          </p:cNvSpPr>
          <p:nvPr>
            <p:ph type="sldNum" idx="12"/>
          </p:nvPr>
        </p:nvSpPr>
        <p:spPr>
          <a:xfrm>
            <a:off x="4297650" y="4602875"/>
            <a:ext cx="548700" cy="33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buNone/>
              <a:defRPr>
                <a:solidFill>
                  <a:schemeClr val="dk2"/>
                </a:solidFill>
              </a:defRPr>
            </a:lvl1pPr>
            <a:lvl2pPr lvl="1" algn="ctr" rtl="0">
              <a:buNone/>
              <a:defRPr>
                <a:solidFill>
                  <a:schemeClr val="dk2"/>
                </a:solidFill>
              </a:defRPr>
            </a:lvl2pPr>
            <a:lvl3pPr lvl="2" algn="ctr" rtl="0">
              <a:buNone/>
              <a:defRPr>
                <a:solidFill>
                  <a:schemeClr val="dk2"/>
                </a:solidFill>
              </a:defRPr>
            </a:lvl3pPr>
            <a:lvl4pPr lvl="3" algn="ctr" rtl="0">
              <a:buNone/>
              <a:defRPr>
                <a:solidFill>
                  <a:schemeClr val="dk2"/>
                </a:solidFill>
              </a:defRPr>
            </a:lvl4pPr>
            <a:lvl5pPr lvl="4" algn="ctr" rtl="0">
              <a:buNone/>
              <a:defRPr>
                <a:solidFill>
                  <a:schemeClr val="dk2"/>
                </a:solidFill>
              </a:defRPr>
            </a:lvl5pPr>
            <a:lvl6pPr lvl="5" algn="ctr" rtl="0">
              <a:buNone/>
              <a:defRPr>
                <a:solidFill>
                  <a:schemeClr val="dk2"/>
                </a:solidFill>
              </a:defRPr>
            </a:lvl6pPr>
            <a:lvl7pPr lvl="6" algn="ctr" rtl="0">
              <a:buNone/>
              <a:defRPr>
                <a:solidFill>
                  <a:schemeClr val="dk2"/>
                </a:solidFill>
              </a:defRPr>
            </a:lvl7pPr>
            <a:lvl8pPr lvl="7" algn="ctr" rtl="0">
              <a:buNone/>
              <a:defRPr>
                <a:solidFill>
                  <a:schemeClr val="dk2"/>
                </a:solidFill>
              </a:defRPr>
            </a:lvl8pPr>
            <a:lvl9pPr lvl="8" algn="ctr" rtl="0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3" name="Google Shape;33;p4"/>
          <p:cNvCxnSpPr/>
          <p:nvPr/>
        </p:nvCxnSpPr>
        <p:spPr>
          <a:xfrm>
            <a:off x="4957950" y="4798838"/>
            <a:ext cx="38034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34" name="Google Shape;34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body" idx="1"/>
          </p:nvPr>
        </p:nvSpPr>
        <p:spPr>
          <a:xfrm>
            <a:off x="720000" y="1215750"/>
            <a:ext cx="7704000" cy="323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Nunito Light"/>
              <a:buChar char="●"/>
              <a:defRPr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marL="1371600" lvl="2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C800"/>
              </a:buClr>
              <a:buSzPts val="1200"/>
              <a:buFont typeface="Nunito Light"/>
              <a:buChar char="■"/>
              <a:defRPr/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C800"/>
              </a:buClr>
              <a:buSzPts val="1200"/>
              <a:buFont typeface="Nunito Light"/>
              <a:buChar char="●"/>
              <a:defRPr/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Char char="○"/>
              <a:defRPr/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Char char="■"/>
              <a:defRPr/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Char char="●"/>
              <a:defRPr/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Char char="○"/>
              <a:defRPr/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255629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icksand"/>
              <a:buNone/>
              <a:defRPr sz="3000" b="1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icksand"/>
              <a:buNone/>
              <a:defRPr sz="3000" b="1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icksand"/>
              <a:buNone/>
              <a:defRPr sz="3000" b="1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icksand"/>
              <a:buNone/>
              <a:defRPr sz="3000" b="1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icksand"/>
              <a:buNone/>
              <a:defRPr sz="3000" b="1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icksand"/>
              <a:buNone/>
              <a:defRPr sz="3000" b="1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icksand"/>
              <a:buNone/>
              <a:defRPr sz="3000" b="1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icksand"/>
              <a:buNone/>
              <a:defRPr sz="3000" b="1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icksand"/>
              <a:buNone/>
              <a:defRPr sz="3000" b="1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400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sh"/>
              <a:buChar char="●"/>
              <a:defRPr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sh"/>
              <a:buChar char="○"/>
              <a:defRPr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sh"/>
              <a:buChar char="■"/>
              <a:defRPr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sh"/>
              <a:buChar char="●"/>
              <a:defRPr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sh"/>
              <a:buChar char="○"/>
              <a:defRPr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sh"/>
              <a:buChar char="■"/>
              <a:defRPr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sh"/>
              <a:buChar char="●"/>
              <a:defRPr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sh"/>
              <a:buChar char="○"/>
              <a:defRPr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ulish"/>
              <a:buChar char="■"/>
              <a:defRPr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5" r:id="rId2"/>
    <p:sldLayoutId id="2147483658" r:id="rId3"/>
    <p:sldLayoutId id="2147483670" r:id="rId4"/>
    <p:sldLayoutId id="2147483671" r:id="rId5"/>
    <p:sldLayoutId id="2147483675" r:id="rId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jp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jpg"/><Relationship Id="rId4" Type="http://schemas.openxmlformats.org/officeDocument/2006/relationships/image" Target="../media/image1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jpg"/><Relationship Id="rId4" Type="http://schemas.openxmlformats.org/officeDocument/2006/relationships/image" Target="../media/image36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unyratanakBrorn/Smart-Electrical-Energy-Management-System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linktr.ee/Brorn_Munyratanak" TargetMode="External"/><Relationship Id="rId4" Type="http://schemas.openxmlformats.org/officeDocument/2006/relationships/image" Target="../media/image3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1.jpg"/><Relationship Id="rId4" Type="http://schemas.openxmlformats.org/officeDocument/2006/relationships/image" Target="../media/image40.jp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jp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4.png"/><Relationship Id="rId4" Type="http://schemas.openxmlformats.org/officeDocument/2006/relationships/image" Target="../media/image53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FCF2622-F6E8-4D8B-A569-4D0C65AB147C}"/>
              </a:ext>
            </a:extLst>
          </p:cNvPr>
          <p:cNvSpPr/>
          <p:nvPr/>
        </p:nvSpPr>
        <p:spPr>
          <a:xfrm>
            <a:off x="2169803" y="383916"/>
            <a:ext cx="47803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m-KH" sz="1800" dirty="0">
                <a:solidFill>
                  <a:srgbClr val="080808"/>
                </a:solidFill>
                <a:latin typeface="Khmer OS Muol Light-Kh Auto" panose="02000500000000020004" pitchFamily="2" charset="0"/>
                <a:ea typeface="Calibri" panose="020F0502020204030204" pitchFamily="34" charset="0"/>
                <a:cs typeface="Khmer OS Muol Light-Kh Auto" panose="02000500000000020004" pitchFamily="2" charset="0"/>
              </a:rPr>
              <a:t>ក្រសួងការងារ ​និង​បណ្តុះបណ្តាលវិជ្ជាជីវៈ</a:t>
            </a:r>
            <a:endParaRPr lang="en-US" sz="1800" dirty="0">
              <a:solidFill>
                <a:srgbClr val="080808"/>
              </a:solidFill>
              <a:latin typeface="Khmer OS Muol Light-Kh Auto" panose="02000500000000020004" pitchFamily="2" charset="0"/>
              <a:cs typeface="Khmer OS Muol Light-Kh Auto" panose="02000500000000020004" pitchFamily="2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AEF7878-88AE-4B2C-82E0-26121E61E03C}"/>
              </a:ext>
            </a:extLst>
          </p:cNvPr>
          <p:cNvSpPr/>
          <p:nvPr/>
        </p:nvSpPr>
        <p:spPr>
          <a:xfrm>
            <a:off x="2672418" y="855908"/>
            <a:ext cx="377515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m-KH" sz="1600" dirty="0">
                <a:solidFill>
                  <a:srgbClr val="080808"/>
                </a:solidFill>
                <a:latin typeface="Khmer OS Muol Light-Kh Auto" panose="02000500000000020004" pitchFamily="2" charset="0"/>
                <a:ea typeface="Calibri" panose="020F0502020204030204" pitchFamily="34" charset="0"/>
                <a:cs typeface="Khmer OS Muol Light-Kh Auto" panose="02000500000000020004" pitchFamily="2" charset="0"/>
              </a:rPr>
              <a:t>វិទ្យាស្ថានពហុបច្ចេកទេសព្រះកុសុមៈ</a:t>
            </a:r>
            <a:endParaRPr lang="en-US" sz="1600" dirty="0">
              <a:solidFill>
                <a:srgbClr val="080808"/>
              </a:solidFill>
              <a:latin typeface="Khmer OS Muol Light-Kh Auto" panose="02000500000000020004" pitchFamily="2" charset="0"/>
              <a:cs typeface="Khmer OS Muol Light-Kh Auto" panose="02000500000000020004" pitchFamily="2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D9E323B-C7BD-41B9-A575-7240C748DF4A}"/>
              </a:ext>
            </a:extLst>
          </p:cNvPr>
          <p:cNvSpPr/>
          <p:nvPr/>
        </p:nvSpPr>
        <p:spPr>
          <a:xfrm>
            <a:off x="3512175" y="4636473"/>
            <a:ext cx="166605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m-KH" sz="1000" dirty="0">
                <a:solidFill>
                  <a:srgbClr val="080808"/>
                </a:solidFill>
                <a:latin typeface="Khmer OS Battambang" panose="02000500000000020004" pitchFamily="2" charset="0"/>
                <a:ea typeface="Calibri" panose="020F0502020204030204" pitchFamily="34" charset="0"/>
                <a:cs typeface="Khmer OS Battambang" panose="02000500000000020004" pitchFamily="2" charset="0"/>
              </a:rPr>
              <a:t>ឆ្នាំសិក្សា ២០២៣ </a:t>
            </a:r>
            <a:r>
              <a:rPr lang="en-US" sz="1000" dirty="0">
                <a:solidFill>
                  <a:srgbClr val="080808"/>
                </a:solidFill>
                <a:latin typeface="Khmer OS Battambang" panose="02000500000000020004" pitchFamily="2" charset="0"/>
                <a:ea typeface="Calibri" panose="020F0502020204030204" pitchFamily="34" charset="0"/>
                <a:cs typeface="Khmer OS Battambang" panose="02000500000000020004" pitchFamily="2" charset="0"/>
              </a:rPr>
              <a:t>- </a:t>
            </a:r>
            <a:r>
              <a:rPr lang="km-KH" sz="1000" dirty="0">
                <a:solidFill>
                  <a:srgbClr val="080808"/>
                </a:solidFill>
                <a:latin typeface="Khmer OS Battambang" panose="02000500000000020004" pitchFamily="2" charset="0"/>
                <a:ea typeface="Calibri" panose="020F0502020204030204" pitchFamily="34" charset="0"/>
                <a:cs typeface="Khmer OS Battambang" panose="02000500000000020004" pitchFamily="2" charset="0"/>
              </a:rPr>
              <a:t>២០២៤</a:t>
            </a:r>
            <a:endParaRPr lang="en-US" sz="1000" dirty="0">
              <a:solidFill>
                <a:srgbClr val="080808"/>
              </a:solidFill>
              <a:latin typeface="Khmer OS Battambang" panose="02000500000000020004" pitchFamily="2" charset="0"/>
              <a:cs typeface="Khmer OS Battambang" panose="02000500000000020004" pitchFamily="2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CBB2EDE-A3F7-4C8C-A9CD-33F0FCCE4AFC}"/>
              </a:ext>
            </a:extLst>
          </p:cNvPr>
          <p:cNvSpPr/>
          <p:nvPr/>
        </p:nvSpPr>
        <p:spPr>
          <a:xfrm>
            <a:off x="1307211" y="1735874"/>
            <a:ext cx="657990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m-KH" sz="2000" dirty="0">
                <a:solidFill>
                  <a:srgbClr val="080808"/>
                </a:solidFill>
                <a:latin typeface="Khmer OS Muol Light-Kh Auto" panose="02000500000000020004" pitchFamily="2" charset="0"/>
                <a:ea typeface="Calibri" panose="020F0502020204030204" pitchFamily="34" charset="0"/>
                <a:cs typeface="Khmer OS Muol Light-Kh Auto" panose="02000500000000020004" pitchFamily="2" charset="0"/>
              </a:rPr>
              <a:t>ប្រធានបទ៖ ប្រព័ន្ធគ្រប់គ្រងថាមពលអគ្គិសនីឆ្លាតវៃ</a:t>
            </a:r>
            <a:endParaRPr lang="en-US" sz="2000" dirty="0">
              <a:solidFill>
                <a:srgbClr val="080808"/>
              </a:solidFill>
              <a:latin typeface="Khmer OS Muol Light-Kh Auto" panose="02000500000000020004" pitchFamily="2" charset="0"/>
              <a:cs typeface="Khmer OS Muol Light-Kh Auto" panose="02000500000000020004" pitchFamily="2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7B0DADF-6FFC-4FD8-BCD0-71E497131229}"/>
              </a:ext>
            </a:extLst>
          </p:cNvPr>
          <p:cNvSpPr/>
          <p:nvPr/>
        </p:nvSpPr>
        <p:spPr>
          <a:xfrm>
            <a:off x="1992717" y="2074969"/>
            <a:ext cx="513455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80808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“Smart Electrical Energy Management System ” </a:t>
            </a:r>
            <a:endParaRPr lang="en-US" sz="2000" dirty="0">
              <a:solidFill>
                <a:srgbClr val="08080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A34AEA6-8A33-428B-89B4-9ED913AA1B4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834" r="24100"/>
          <a:stretch/>
        </p:blipFill>
        <p:spPr>
          <a:xfrm>
            <a:off x="565127" y="201370"/>
            <a:ext cx="1484168" cy="142526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0FC6A16-F721-4FFB-A8F2-8E0EC56598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2103" y="239868"/>
            <a:ext cx="1386770" cy="138677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D2A305FB-23E1-4B6A-8945-D5D606455028}"/>
              </a:ext>
            </a:extLst>
          </p:cNvPr>
          <p:cNvSpPr/>
          <p:nvPr/>
        </p:nvSpPr>
        <p:spPr>
          <a:xfrm>
            <a:off x="3584885" y="3408933"/>
            <a:ext cx="1520634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m-KH" sz="1500" dirty="0">
                <a:solidFill>
                  <a:srgbClr val="080808"/>
                </a:solidFill>
                <a:latin typeface="Khmer OS Muol Light-Kh Auto" panose="02000500000000020004" pitchFamily="2" charset="0"/>
                <a:ea typeface="Calibri" panose="020F0502020204030204" pitchFamily="34" charset="0"/>
                <a:cs typeface="Khmer OS Muol Light-Kh Auto" panose="02000500000000020004" pitchFamily="2" charset="0"/>
              </a:rPr>
              <a:t>រៀបរៀងដោយ</a:t>
            </a:r>
            <a:endParaRPr lang="en-US" sz="1500" dirty="0">
              <a:solidFill>
                <a:srgbClr val="080808"/>
              </a:solidFill>
              <a:latin typeface="Khmer OS Muol Light-Kh Auto" panose="02000500000000020004" pitchFamily="2" charset="0"/>
              <a:cs typeface="Khmer OS Muol Light-Kh Auto" panose="02000500000000020004" pitchFamily="2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4EBE375-43FE-4603-BA7C-DFF704744785}"/>
              </a:ext>
            </a:extLst>
          </p:cNvPr>
          <p:cNvSpPr/>
          <p:nvPr/>
        </p:nvSpPr>
        <p:spPr>
          <a:xfrm>
            <a:off x="3210243" y="2965840"/>
            <a:ext cx="26995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457200">
              <a:buClrTx/>
            </a:pPr>
            <a:r>
              <a:rPr lang="km-KH" sz="1600" dirty="0">
                <a:solidFill>
                  <a:srgbClr val="080808"/>
                </a:solidFill>
                <a:latin typeface="Khmer OS Battambang" panose="02000500000000020004" pitchFamily="2" charset="0"/>
                <a:ea typeface="Calibri" panose="020F0502020204030204" pitchFamily="34" charset="0"/>
                <a:cs typeface="Khmer OS Battambang" panose="02000500000000020004" pitchFamily="2" charset="0"/>
              </a:rPr>
              <a:t>ជំនាន់ទី១៧៖</a:t>
            </a:r>
            <a:r>
              <a:rPr lang="en-US" sz="1600" dirty="0">
                <a:solidFill>
                  <a:srgbClr val="080808"/>
                </a:solidFill>
                <a:latin typeface="Khmer OS Battambang" panose="02000500000000020004" pitchFamily="2" charset="0"/>
                <a:ea typeface="Calibri" panose="020F0502020204030204" pitchFamily="34" charset="0"/>
                <a:cs typeface="Khmer OS Battambang" panose="02000500000000020004" pitchFamily="2" charset="0"/>
              </a:rPr>
              <a:t> </a:t>
            </a:r>
            <a:r>
              <a:rPr lang="en-US" sz="1600" b="1" kern="1200" dirty="0">
                <a:solidFill>
                  <a:srgbClr val="080808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B’EcE17-5A</a:t>
            </a:r>
            <a:r>
              <a:rPr lang="en-US" sz="1600" b="1" kern="1200" baseline="-25000" dirty="0">
                <a:solidFill>
                  <a:srgbClr val="080808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14</a:t>
            </a:r>
            <a:endParaRPr lang="en-US" sz="1600" b="1" kern="1200" dirty="0">
              <a:solidFill>
                <a:srgbClr val="080808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A975C56-06DC-441F-ABF3-BA73204F352B}"/>
              </a:ext>
            </a:extLst>
          </p:cNvPr>
          <p:cNvSpPr/>
          <p:nvPr/>
        </p:nvSpPr>
        <p:spPr>
          <a:xfrm>
            <a:off x="2836389" y="2553524"/>
            <a:ext cx="344720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m-KH" dirty="0">
                <a:solidFill>
                  <a:srgbClr val="080808"/>
                </a:solidFill>
                <a:latin typeface="Khmer OS Muol Light-Kh Auto" panose="02000500000000020004" pitchFamily="2" charset="0"/>
                <a:ea typeface="Calibri" panose="020F0502020204030204" pitchFamily="34" charset="0"/>
                <a:cs typeface="Khmer OS Muol Light-Kh Auto" panose="02000500000000020004" pitchFamily="2" charset="0"/>
              </a:rPr>
              <a:t>សាស្រ្តាចារ្យដឹកនាំសារណា៖ អ៊ុយ សេម</a:t>
            </a:r>
            <a:endParaRPr lang="en-US" dirty="0">
              <a:solidFill>
                <a:srgbClr val="080808"/>
              </a:solidFill>
              <a:latin typeface="Khmer OS Muol Light-Kh Auto" panose="02000500000000020004" pitchFamily="2" charset="0"/>
              <a:cs typeface="Khmer OS Muol Light-Kh Auto" panose="02000500000000020004" pitchFamily="2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79E6841-113E-4D4C-A791-75C8EEA70D19}"/>
              </a:ext>
            </a:extLst>
          </p:cNvPr>
          <p:cNvSpPr/>
          <p:nvPr/>
        </p:nvSpPr>
        <p:spPr>
          <a:xfrm>
            <a:off x="1295397" y="3643509"/>
            <a:ext cx="208542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m-KH" dirty="0">
                <a:solidFill>
                  <a:srgbClr val="080808"/>
                </a:solidFill>
                <a:latin typeface="Khmer OS Muol Light-Kh Auto" panose="02000500000000020004" pitchFamily="2" charset="0"/>
                <a:ea typeface="Calibri" panose="020F0502020204030204" pitchFamily="34" charset="0"/>
                <a:cs typeface="Khmer OS Muol Light-Kh Auto" panose="02000500000000020004" pitchFamily="2" charset="0"/>
              </a:rPr>
              <a:t>លោក ប្រន ​​មុនីរតនៈ</a:t>
            </a:r>
            <a:endParaRPr lang="en-US" dirty="0">
              <a:solidFill>
                <a:srgbClr val="080808"/>
              </a:solidFill>
              <a:latin typeface="Khmer OS Muol Light-Kh Auto" panose="02000500000000020004" pitchFamily="2" charset="0"/>
              <a:cs typeface="Khmer OS Muol Light-Kh Auto" panose="02000500000000020004" pitchFamily="2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A68C775-6BB1-474F-8661-494EDB8A94A3}"/>
              </a:ext>
            </a:extLst>
          </p:cNvPr>
          <p:cNvSpPr/>
          <p:nvPr/>
        </p:nvSpPr>
        <p:spPr>
          <a:xfrm>
            <a:off x="5498706" y="3643508"/>
            <a:ext cx="179781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m-KH" dirty="0">
                <a:solidFill>
                  <a:srgbClr val="080808"/>
                </a:solidFill>
                <a:latin typeface="Khmer OS Muol Light-Kh Auto" panose="02000500000000020004" pitchFamily="2" charset="0"/>
                <a:ea typeface="Calibri" panose="020F0502020204030204" pitchFamily="34" charset="0"/>
                <a:cs typeface="Khmer OS Muol Light-Kh Auto" panose="02000500000000020004" pitchFamily="2" charset="0"/>
              </a:rPr>
              <a:t>លោក ណុច កក្កដា</a:t>
            </a:r>
            <a:endParaRPr lang="en-US" dirty="0">
              <a:solidFill>
                <a:srgbClr val="080808"/>
              </a:solidFill>
              <a:latin typeface="Khmer OS Muol Light-Kh Auto" panose="02000500000000020004" pitchFamily="2" charset="0"/>
              <a:cs typeface="Khmer OS Muol Light-Kh Auto" panose="02000500000000020004" pitchFamily="2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B1E4180-9E56-4EA5-9829-3F39F7F153E5}"/>
              </a:ext>
            </a:extLst>
          </p:cNvPr>
          <p:cNvSpPr/>
          <p:nvPr/>
        </p:nvSpPr>
        <p:spPr>
          <a:xfrm>
            <a:off x="1295397" y="3974676"/>
            <a:ext cx="56679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080808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Brorn</a:t>
            </a:r>
            <a:r>
              <a:rPr lang="en-US" dirty="0">
                <a:solidFill>
                  <a:srgbClr val="080808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Munyratanak                     	                                 </a:t>
            </a:r>
            <a:r>
              <a:rPr lang="en-US" dirty="0" err="1">
                <a:solidFill>
                  <a:srgbClr val="080808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Noch</a:t>
            </a:r>
            <a:r>
              <a:rPr lang="en-US" dirty="0">
                <a:solidFill>
                  <a:srgbClr val="080808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80808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Kakada</a:t>
            </a:r>
            <a:r>
              <a:rPr lang="en-US" dirty="0">
                <a:solidFill>
                  <a:srgbClr val="080808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dirty="0">
              <a:solidFill>
                <a:srgbClr val="08080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1996078-5D88-4C19-8FAB-984A85F845FA}"/>
              </a:ext>
            </a:extLst>
          </p:cNvPr>
          <p:cNvSpPr/>
          <p:nvPr/>
        </p:nvSpPr>
        <p:spPr>
          <a:xfrm>
            <a:off x="3222250" y="1324823"/>
            <a:ext cx="26995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m-KH" sz="1800" dirty="0">
                <a:solidFill>
                  <a:srgbClr val="080808"/>
                </a:solidFill>
                <a:latin typeface="Khmer OS Battambang" panose="02000500000000020004" pitchFamily="2" charset="0"/>
                <a:ea typeface="Calibri" panose="020F0502020204030204" pitchFamily="34" charset="0"/>
                <a:cs typeface="Khmer OS Battambang" panose="02000500000000020004" pitchFamily="2" charset="0"/>
              </a:rPr>
              <a:t>មហាវិទ្យាល័យអេឡិចត្រូនិច</a:t>
            </a:r>
            <a:endParaRPr lang="en-US" sz="1800" dirty="0">
              <a:solidFill>
                <a:srgbClr val="080808"/>
              </a:solidFill>
              <a:latin typeface="Khmer OS Battambang" panose="02000500000000020004" pitchFamily="2" charset="0"/>
              <a:cs typeface="Khmer OS Battambang" panose="02000500000000020004" pitchFamily="2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B6FF4FE-C76F-41D8-98B4-DF0821C68BFA}"/>
              </a:ext>
            </a:extLst>
          </p:cNvPr>
          <p:cNvSpPr/>
          <p:nvPr/>
        </p:nvSpPr>
        <p:spPr>
          <a:xfrm>
            <a:off x="3778043" y="4344085"/>
            <a:ext cx="113432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m-KH" sz="1200" dirty="0">
                <a:solidFill>
                  <a:srgbClr val="080808"/>
                </a:solidFill>
                <a:latin typeface="Khmer OS Battambang" panose="02000500000000020004" pitchFamily="2" charset="0"/>
                <a:ea typeface="Calibri" panose="020F0502020204030204" pitchFamily="34" charset="0"/>
                <a:cs typeface="Khmer OS Battambang" panose="02000500000000020004" pitchFamily="2" charset="0"/>
              </a:rPr>
              <a:t>រាជធានី ភ្នំពេញ</a:t>
            </a:r>
            <a:endParaRPr lang="en-US" sz="1200" dirty="0">
              <a:solidFill>
                <a:srgbClr val="080808"/>
              </a:solidFill>
              <a:latin typeface="Khmer OS Battambang" panose="02000500000000020004" pitchFamily="2" charset="0"/>
              <a:cs typeface="Khmer OS Battambang" panose="02000500000000020004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6ACB9D6-41AC-43EF-ADF2-D9545AC045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0378" y="261313"/>
            <a:ext cx="359572" cy="361156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09ADA68-AC9D-49D9-98A6-E820F0259905}"/>
              </a:ext>
            </a:extLst>
          </p:cNvPr>
          <p:cNvSpPr txBox="1"/>
          <p:nvPr/>
        </p:nvSpPr>
        <p:spPr>
          <a:xfrm>
            <a:off x="264049" y="346977"/>
            <a:ext cx="56700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m-KH" sz="2000" dirty="0">
                <a:latin typeface="Khmer OS Muol Light" panose="02000500000000020004" pitchFamily="2" charset="0"/>
                <a:cs typeface="Khmer OS Muol Light" panose="02000500000000020004" pitchFamily="2" charset="0"/>
              </a:rPr>
              <a:t>១</a:t>
            </a:r>
            <a:r>
              <a:rPr lang="en-US" sz="2000" dirty="0">
                <a:latin typeface="Khmer OS Muol Light" panose="02000500000000020004" pitchFamily="2" charset="0"/>
                <a:cs typeface="Khmer OS Muol Light" panose="02000500000000020004" pitchFamily="2" charset="0"/>
              </a:rPr>
              <a:t>.</a:t>
            </a:r>
            <a:r>
              <a:rPr lang="km-KH" sz="2000" dirty="0">
                <a:latin typeface="Khmer OS Muol Light" panose="02000500000000020004" pitchFamily="2" charset="0"/>
                <a:cs typeface="Khmer OS Muol Light" panose="02000500000000020004" pitchFamily="2" charset="0"/>
              </a:rPr>
              <a:t>៤ លក្ខណៈបច្ចេកទេសទូទៅនៃគម្រោង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2B0EAF-34DD-490D-808E-56A7B26B3488}"/>
              </a:ext>
            </a:extLst>
          </p:cNvPr>
          <p:cNvSpPr txBox="1"/>
          <p:nvPr/>
        </p:nvSpPr>
        <p:spPr>
          <a:xfrm>
            <a:off x="542725" y="900638"/>
            <a:ext cx="2063385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8080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System Overview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BDCB0F-1BA0-3B1A-3928-0F274962B4D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0698" b="11492"/>
          <a:stretch/>
        </p:blipFill>
        <p:spPr>
          <a:xfrm>
            <a:off x="1479218" y="1384967"/>
            <a:ext cx="6012556" cy="305781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3DDE4BD-0B6B-A388-EB1C-207BD14E244B}"/>
              </a:ext>
            </a:extLst>
          </p:cNvPr>
          <p:cNvSpPr txBox="1"/>
          <p:nvPr/>
        </p:nvSpPr>
        <p:spPr>
          <a:xfrm>
            <a:off x="443836" y="4668729"/>
            <a:ext cx="20707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m-KH" sz="10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ប្រព័ន្ធគ្រប់គ្រងថាមពលអគ្គិសនីឆ្លាតវៃ </a:t>
            </a:r>
            <a:endParaRPr lang="en-US" sz="1000" dirty="0">
              <a:latin typeface="Khmer OS Battambang" panose="02000500000000020004" pitchFamily="2" charset="0"/>
              <a:cs typeface="Khmer OS Battambang" panose="02000500000000020004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DBB1D2-A941-5338-0119-92712975C014}"/>
              </a:ext>
            </a:extLst>
          </p:cNvPr>
          <p:cNvSpPr txBox="1"/>
          <p:nvPr/>
        </p:nvSpPr>
        <p:spPr>
          <a:xfrm>
            <a:off x="7068914" y="4693675"/>
            <a:ext cx="9749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kern="1200" dirty="0">
                <a:solidFill>
                  <a:srgbClr val="080808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B’EcE17-5A</a:t>
            </a:r>
            <a:r>
              <a:rPr lang="en-US" sz="1000" kern="1200" baseline="-25000" dirty="0">
                <a:solidFill>
                  <a:srgbClr val="080808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14</a:t>
            </a:r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ADF071-440D-9058-CBC0-1F2D6057E033}"/>
              </a:ext>
            </a:extLst>
          </p:cNvPr>
          <p:cNvSpPr txBox="1"/>
          <p:nvPr/>
        </p:nvSpPr>
        <p:spPr>
          <a:xfrm>
            <a:off x="8399031" y="4693675"/>
            <a:ext cx="31130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m-KH" sz="1100" dirty="0">
                <a:latin typeface="Khmer OS Muol Light" panose="02000500000000020004" pitchFamily="2" charset="0"/>
                <a:cs typeface="Khmer OS Muol Light" panose="02000500000000020004" pitchFamily="2" charset="0"/>
              </a:rPr>
              <a:t>៧</a:t>
            </a:r>
            <a:endParaRPr lang="en-US" sz="1100" dirty="0">
              <a:latin typeface="Khmer OS Muol Light" panose="02000500000000020004" pitchFamily="2" charset="0"/>
              <a:cs typeface="Khmer OS Muol Light" panose="02000500000000020004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F397A3-B1EA-483F-B50D-BD84B165DA1F}"/>
              </a:ext>
            </a:extLst>
          </p:cNvPr>
          <p:cNvSpPr txBox="1"/>
          <p:nvPr/>
        </p:nvSpPr>
        <p:spPr>
          <a:xfrm>
            <a:off x="3471141" y="4008128"/>
            <a:ext cx="22017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m-KH" sz="12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រូបភាពទី ១</a:t>
            </a:r>
            <a:r>
              <a:rPr lang="en-US" sz="12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.</a:t>
            </a:r>
            <a:r>
              <a:rPr lang="km-KH" sz="12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៤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Overview</a:t>
            </a:r>
          </a:p>
        </p:txBody>
      </p:sp>
    </p:spTree>
    <p:extLst>
      <p:ext uri="{BB962C8B-B14F-4D97-AF65-F5344CB8AC3E}">
        <p14:creationId xmlns:p14="http://schemas.microsoft.com/office/powerpoint/2010/main" val="490578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6ACB9D6-41AC-43EF-ADF2-D9545AC045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0378" y="261313"/>
            <a:ext cx="359572" cy="361156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09ADA68-AC9D-49D9-98A6-E820F0259905}"/>
              </a:ext>
            </a:extLst>
          </p:cNvPr>
          <p:cNvSpPr txBox="1"/>
          <p:nvPr/>
        </p:nvSpPr>
        <p:spPr>
          <a:xfrm>
            <a:off x="264049" y="346977"/>
            <a:ext cx="55628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m-KH" sz="2000" dirty="0">
                <a:latin typeface="Khmer OS Muol Light" panose="02000500000000020004" pitchFamily="2" charset="0"/>
                <a:cs typeface="Khmer OS Muol Light" panose="02000500000000020004" pitchFamily="2" charset="0"/>
              </a:rPr>
              <a:t>១</a:t>
            </a:r>
            <a:r>
              <a:rPr lang="en-US" sz="2000" dirty="0">
                <a:latin typeface="Khmer OS Muol Light" panose="02000500000000020004" pitchFamily="2" charset="0"/>
                <a:cs typeface="Khmer OS Muol Light" panose="02000500000000020004" pitchFamily="2" charset="0"/>
              </a:rPr>
              <a:t>.</a:t>
            </a:r>
            <a:r>
              <a:rPr lang="km-KH" sz="2000" dirty="0">
                <a:latin typeface="Khmer OS Muol Light" panose="02000500000000020004" pitchFamily="2" charset="0"/>
                <a:cs typeface="Khmer OS Muol Light" panose="02000500000000020004" pitchFamily="2" charset="0"/>
              </a:rPr>
              <a:t>៤ លក្ខណៈបច្ចេកទេសទូទៅនៃគម្រោង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DDE4BD-0B6B-A388-EB1C-207BD14E244B}"/>
              </a:ext>
            </a:extLst>
          </p:cNvPr>
          <p:cNvSpPr txBox="1"/>
          <p:nvPr/>
        </p:nvSpPr>
        <p:spPr>
          <a:xfrm>
            <a:off x="443836" y="4668729"/>
            <a:ext cx="20707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m-KH" sz="10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ប្រព័ន្ធគ្រប់គ្រងថាមពលអគ្គិសនីឆ្លាតវៃ </a:t>
            </a:r>
            <a:endParaRPr lang="en-US" sz="1000" dirty="0">
              <a:latin typeface="Khmer OS Battambang" panose="02000500000000020004" pitchFamily="2" charset="0"/>
              <a:cs typeface="Khmer OS Battambang" panose="02000500000000020004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DBB1D2-A941-5338-0119-92712975C014}"/>
              </a:ext>
            </a:extLst>
          </p:cNvPr>
          <p:cNvSpPr txBox="1"/>
          <p:nvPr/>
        </p:nvSpPr>
        <p:spPr>
          <a:xfrm>
            <a:off x="7068914" y="4693675"/>
            <a:ext cx="9749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kern="1200" dirty="0">
                <a:solidFill>
                  <a:srgbClr val="080808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B’EcE17-5A</a:t>
            </a:r>
            <a:r>
              <a:rPr lang="en-US" sz="1000" kern="1200" baseline="-25000" dirty="0">
                <a:solidFill>
                  <a:srgbClr val="080808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14</a:t>
            </a:r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ADF071-440D-9058-CBC0-1F2D6057E033}"/>
              </a:ext>
            </a:extLst>
          </p:cNvPr>
          <p:cNvSpPr txBox="1"/>
          <p:nvPr/>
        </p:nvSpPr>
        <p:spPr>
          <a:xfrm>
            <a:off x="8399031" y="4693675"/>
            <a:ext cx="29527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m-KH" sz="1100" dirty="0">
                <a:latin typeface="Khmer OS Muol Light" panose="02000500000000020004" pitchFamily="2" charset="0"/>
                <a:cs typeface="Khmer OS Muol Light" panose="02000500000000020004" pitchFamily="2" charset="0"/>
              </a:rPr>
              <a:t>៨</a:t>
            </a:r>
            <a:endParaRPr lang="en-US" sz="1100" dirty="0">
              <a:latin typeface="Khmer OS Muol Light" panose="02000500000000020004" pitchFamily="2" charset="0"/>
              <a:cs typeface="Khmer OS Muol Light" panose="02000500000000020004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F397A3-B1EA-483F-B50D-BD84B165DA1F}"/>
              </a:ext>
            </a:extLst>
          </p:cNvPr>
          <p:cNvSpPr txBox="1"/>
          <p:nvPr/>
        </p:nvSpPr>
        <p:spPr>
          <a:xfrm>
            <a:off x="3438576" y="4319469"/>
            <a:ext cx="22017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m-KH" sz="12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រូបភាពទី ១</a:t>
            </a:r>
            <a:r>
              <a:rPr lang="en-US" sz="12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.</a:t>
            </a:r>
            <a:r>
              <a:rPr lang="km-KH" sz="12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៥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Overview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24732B-8DED-4B54-B21A-D0ED0BE4B53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301" b="4887"/>
          <a:stretch/>
        </p:blipFill>
        <p:spPr>
          <a:xfrm>
            <a:off x="367811" y="1194220"/>
            <a:ext cx="3957896" cy="275506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00BB967-6260-48C7-8E96-D17A2AEDC31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761" t="4596" r="1412" b="2369"/>
          <a:stretch/>
        </p:blipFill>
        <p:spPr>
          <a:xfrm>
            <a:off x="5765323" y="422800"/>
            <a:ext cx="2271360" cy="133741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9EC7BDA-36E7-4C30-B311-B0215F6947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22056" y="2037218"/>
            <a:ext cx="3957894" cy="222631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8EB6730-F43F-4CE7-B813-F0A2F30E2F93}"/>
              </a:ext>
            </a:extLst>
          </p:cNvPr>
          <p:cNvSpPr txBox="1"/>
          <p:nvPr/>
        </p:nvSpPr>
        <p:spPr>
          <a:xfrm>
            <a:off x="7975998" y="953009"/>
            <a:ext cx="1088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Screen display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C405D48-A18F-40D9-8C30-29148CCC0073}"/>
              </a:ext>
            </a:extLst>
          </p:cNvPr>
          <p:cNvSpPr txBox="1"/>
          <p:nvPr/>
        </p:nvSpPr>
        <p:spPr>
          <a:xfrm>
            <a:off x="5991676" y="1760219"/>
            <a:ext cx="18186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Dashboard</a:t>
            </a:r>
            <a:r>
              <a:rPr lang="km-KH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​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ThingsBoard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D5670B8D-1264-446D-834C-7ADF30E9FE99}"/>
              </a:ext>
            </a:extLst>
          </p:cNvPr>
          <p:cNvSpPr/>
          <p:nvPr/>
        </p:nvSpPr>
        <p:spPr>
          <a:xfrm>
            <a:off x="4572000" y="1446608"/>
            <a:ext cx="343711" cy="2769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FC171D5A-260E-4323-B183-F92621F0DDAE}"/>
              </a:ext>
            </a:extLst>
          </p:cNvPr>
          <p:cNvSpPr/>
          <p:nvPr/>
        </p:nvSpPr>
        <p:spPr>
          <a:xfrm>
            <a:off x="4539435" y="3209376"/>
            <a:ext cx="343711" cy="2769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297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6ACB9D6-41AC-43EF-ADF2-D9545AC045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0378" y="261313"/>
            <a:ext cx="359572" cy="36115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5F0F159-DBF4-4C18-8934-113F7A495419}"/>
              </a:ext>
            </a:extLst>
          </p:cNvPr>
          <p:cNvSpPr/>
          <p:nvPr/>
        </p:nvSpPr>
        <p:spPr>
          <a:xfrm>
            <a:off x="3061009" y="2082257"/>
            <a:ext cx="302198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km-KH" sz="4000" dirty="0">
                <a:latin typeface="Khmer OS Muol Light" panose="02000500000000020004" pitchFamily="2" charset="0"/>
                <a:cs typeface="Khmer OS Muol Light" panose="02000500000000020004" pitchFamily="2" charset="0"/>
              </a:rPr>
              <a:t>សេចក្តីផ្តើម</a:t>
            </a:r>
            <a:endParaRPr lang="en-US" sz="4000" dirty="0">
              <a:latin typeface="Khmer OS Muol Light" panose="02000500000000020004" pitchFamily="2" charset="0"/>
              <a:cs typeface="Khmer OS Muol Light" panose="02000500000000020004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073728D-AB76-4131-BCAF-C7586DE67E9D}"/>
              </a:ext>
            </a:extLst>
          </p:cNvPr>
          <p:cNvSpPr/>
          <p:nvPr/>
        </p:nvSpPr>
        <p:spPr>
          <a:xfrm>
            <a:off x="154030" y="154788"/>
            <a:ext cx="8835940" cy="4833924"/>
          </a:xfrm>
          <a:prstGeom prst="rect">
            <a:avLst/>
          </a:prstGeom>
          <a:solidFill>
            <a:srgbClr val="BDD7EE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52A8F434-24B5-46C8-BBD7-553BE5F2DFFE}"/>
              </a:ext>
            </a:extLst>
          </p:cNvPr>
          <p:cNvSpPr/>
          <p:nvPr/>
        </p:nvSpPr>
        <p:spPr>
          <a:xfrm>
            <a:off x="2076878" y="2043953"/>
            <a:ext cx="539602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km-KH" sz="4000" dirty="0">
                <a:latin typeface="Khmer OS Muol Light" panose="02000500000000020004" pitchFamily="2" charset="0"/>
                <a:cs typeface="Khmer OS Muol Light" panose="02000500000000020004" pitchFamily="2" charset="0"/>
              </a:rPr>
              <a:t>ការឌីហ្សាញ 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Hardware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C2E7B76-1AF0-4845-8C29-972B787974EF}"/>
              </a:ext>
            </a:extLst>
          </p:cNvPr>
          <p:cNvSpPr txBox="1"/>
          <p:nvPr/>
        </p:nvSpPr>
        <p:spPr>
          <a:xfrm>
            <a:off x="4311465" y="1345082"/>
            <a:ext cx="9268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m-KH" sz="3200" dirty="0">
                <a:latin typeface="Khmer OS Muol Light" panose="02000500000000020004" pitchFamily="2" charset="0"/>
                <a:cs typeface="Khmer OS Muol Light" panose="02000500000000020004" pitchFamily="2" charset="0"/>
              </a:rPr>
              <a:t>០២</a:t>
            </a:r>
            <a:endParaRPr lang="en-US" sz="3200" dirty="0">
              <a:latin typeface="Khmer OS Muol Light" panose="02000500000000020004" pitchFamily="2" charset="0"/>
              <a:cs typeface="Khmer OS Muol Light" panose="02000500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21418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6ACB9D6-41AC-43EF-ADF2-D9545AC045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0378" y="261313"/>
            <a:ext cx="359572" cy="361156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09ADA68-AC9D-49D9-98A6-E820F0259905}"/>
              </a:ext>
            </a:extLst>
          </p:cNvPr>
          <p:cNvSpPr txBox="1"/>
          <p:nvPr/>
        </p:nvSpPr>
        <p:spPr>
          <a:xfrm>
            <a:off x="264050" y="346977"/>
            <a:ext cx="52980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m-KH" sz="2000" dirty="0">
                <a:latin typeface="Khmer OS Muol Light" panose="02000500000000020004" pitchFamily="2" charset="0"/>
                <a:cs typeface="Khmer OS Muol Light" panose="02000500000000020004" pitchFamily="2" charset="0"/>
              </a:rPr>
              <a:t>២</a:t>
            </a:r>
            <a:r>
              <a:rPr lang="en-US" sz="2000" dirty="0">
                <a:latin typeface="Khmer OS Muol Light" panose="02000500000000020004" pitchFamily="2" charset="0"/>
                <a:cs typeface="Khmer OS Muol Light" panose="02000500000000020004" pitchFamily="2" charset="0"/>
              </a:rPr>
              <a:t>.</a:t>
            </a:r>
            <a:r>
              <a:rPr lang="km-KH" sz="2000" dirty="0">
                <a:latin typeface="Khmer OS Muol Light" panose="02000500000000020004" pitchFamily="2" charset="0"/>
                <a:cs typeface="Khmer OS Muol Light" panose="02000500000000020004" pitchFamily="2" charset="0"/>
              </a:rPr>
              <a:t>១ លក្ខណៈបច្ចេកទេសរបស់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Hardware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2B0EAF-34DD-490D-808E-56A7B26B3488}"/>
              </a:ext>
            </a:extLst>
          </p:cNvPr>
          <p:cNvSpPr txBox="1"/>
          <p:nvPr/>
        </p:nvSpPr>
        <p:spPr>
          <a:xfrm>
            <a:off x="582572" y="888225"/>
            <a:ext cx="2877711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8080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Hardware System diagram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2BAAB3-CE97-F18D-5A97-AC0D40FD9AA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381" t="6746" r="6381" b="11619"/>
          <a:stretch/>
        </p:blipFill>
        <p:spPr>
          <a:xfrm>
            <a:off x="2259128" y="1339901"/>
            <a:ext cx="4625744" cy="324648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14F5D67-EA70-BF56-D164-19FD48B39B27}"/>
              </a:ext>
            </a:extLst>
          </p:cNvPr>
          <p:cNvSpPr txBox="1"/>
          <p:nvPr/>
        </p:nvSpPr>
        <p:spPr>
          <a:xfrm>
            <a:off x="443836" y="4668729"/>
            <a:ext cx="20707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m-KH" sz="10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ប្រព័ន្ធគ្រប់គ្រងថាមពលអគ្គិសនីឆ្លាតវៃ </a:t>
            </a:r>
            <a:endParaRPr lang="en-US" sz="1000" dirty="0">
              <a:latin typeface="Khmer OS Battambang" panose="02000500000000020004" pitchFamily="2" charset="0"/>
              <a:cs typeface="Khmer OS Battambang" panose="02000500000000020004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4D210C-EB3C-AFFB-3F36-E0426B67E87F}"/>
              </a:ext>
            </a:extLst>
          </p:cNvPr>
          <p:cNvSpPr txBox="1"/>
          <p:nvPr/>
        </p:nvSpPr>
        <p:spPr>
          <a:xfrm>
            <a:off x="7068914" y="4693675"/>
            <a:ext cx="9749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kern="1200" dirty="0">
                <a:solidFill>
                  <a:srgbClr val="080808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B’EcE17-5A</a:t>
            </a:r>
            <a:r>
              <a:rPr lang="en-US" sz="1000" kern="1200" baseline="-25000" dirty="0">
                <a:solidFill>
                  <a:srgbClr val="080808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14</a:t>
            </a:r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6196F3-66C7-0A1B-4876-64C45FF02857}"/>
              </a:ext>
            </a:extLst>
          </p:cNvPr>
          <p:cNvSpPr txBox="1"/>
          <p:nvPr/>
        </p:nvSpPr>
        <p:spPr>
          <a:xfrm>
            <a:off x="8399031" y="4693675"/>
            <a:ext cx="29527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m-KH" sz="1100" dirty="0">
                <a:latin typeface="Khmer OS Muol Light" panose="02000500000000020004" pitchFamily="2" charset="0"/>
                <a:cs typeface="Khmer OS Muol Light" panose="02000500000000020004" pitchFamily="2" charset="0"/>
              </a:rPr>
              <a:t>៩</a:t>
            </a:r>
            <a:endParaRPr lang="en-US" sz="1100" dirty="0">
              <a:latin typeface="Khmer OS Muol Light" panose="02000500000000020004" pitchFamily="2" charset="0"/>
              <a:cs typeface="Khmer OS Muol Light" panose="02000500000000020004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40A1C6-D0C6-4A64-BCE4-4018E3403921}"/>
              </a:ext>
            </a:extLst>
          </p:cNvPr>
          <p:cNvSpPr txBox="1"/>
          <p:nvPr/>
        </p:nvSpPr>
        <p:spPr>
          <a:xfrm>
            <a:off x="3389266" y="4514840"/>
            <a:ext cx="28049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m-KH" sz="12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រូបភាពទី ២</a:t>
            </a:r>
            <a:r>
              <a:rPr lang="en-US" sz="12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.</a:t>
            </a:r>
            <a:r>
              <a:rPr lang="km-KH" sz="12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១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Hardware system diagram</a:t>
            </a:r>
          </a:p>
        </p:txBody>
      </p:sp>
    </p:spTree>
    <p:extLst>
      <p:ext uri="{BB962C8B-B14F-4D97-AF65-F5344CB8AC3E}">
        <p14:creationId xmlns:p14="http://schemas.microsoft.com/office/powerpoint/2010/main" val="2619444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6ACB9D6-41AC-43EF-ADF2-D9545AC045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0378" y="261313"/>
            <a:ext cx="359572" cy="361156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09ADA68-AC9D-49D9-98A6-E820F0259905}"/>
              </a:ext>
            </a:extLst>
          </p:cNvPr>
          <p:cNvSpPr txBox="1"/>
          <p:nvPr/>
        </p:nvSpPr>
        <p:spPr>
          <a:xfrm>
            <a:off x="264050" y="346977"/>
            <a:ext cx="52980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m-KH" sz="2000" dirty="0">
                <a:latin typeface="Khmer OS Muol Light" panose="02000500000000020004" pitchFamily="2" charset="0"/>
                <a:cs typeface="Khmer OS Muol Light" panose="02000500000000020004" pitchFamily="2" charset="0"/>
              </a:rPr>
              <a:t>២</a:t>
            </a:r>
            <a:r>
              <a:rPr lang="en-US" sz="2000" dirty="0">
                <a:latin typeface="Khmer OS Muol Light" panose="02000500000000020004" pitchFamily="2" charset="0"/>
                <a:cs typeface="Khmer OS Muol Light" panose="02000500000000020004" pitchFamily="2" charset="0"/>
              </a:rPr>
              <a:t>.</a:t>
            </a:r>
            <a:r>
              <a:rPr lang="km-KH" sz="2000" dirty="0">
                <a:latin typeface="Khmer OS Muol Light" panose="02000500000000020004" pitchFamily="2" charset="0"/>
                <a:cs typeface="Khmer OS Muol Light" panose="02000500000000020004" pitchFamily="2" charset="0"/>
              </a:rPr>
              <a:t>១ លក្ខណៈបច្ចេកទេសរបស់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Hardware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2B0EAF-34DD-490D-808E-56A7B26B3488}"/>
              </a:ext>
            </a:extLst>
          </p:cNvPr>
          <p:cNvSpPr txBox="1"/>
          <p:nvPr/>
        </p:nvSpPr>
        <p:spPr>
          <a:xfrm>
            <a:off x="487979" y="792724"/>
            <a:ext cx="4734653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8080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Hardware design based on STM32 and ESP32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0A0904-E57D-550D-8CD9-4D736575D1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1912" y="1238471"/>
            <a:ext cx="4580176" cy="318021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80A9899-F9FD-5AAF-02CE-44923EC4B5A6}"/>
              </a:ext>
            </a:extLst>
          </p:cNvPr>
          <p:cNvSpPr txBox="1"/>
          <p:nvPr/>
        </p:nvSpPr>
        <p:spPr>
          <a:xfrm>
            <a:off x="8399031" y="4693675"/>
            <a:ext cx="40588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m-KH" sz="1100" dirty="0">
                <a:latin typeface="Khmer OS Muol Light" panose="02000500000000020004" pitchFamily="2" charset="0"/>
                <a:cs typeface="Khmer OS Muol Light" panose="02000500000000020004" pitchFamily="2" charset="0"/>
              </a:rPr>
              <a:t>១០</a:t>
            </a:r>
            <a:endParaRPr lang="en-US" sz="1100" dirty="0">
              <a:latin typeface="Khmer OS Muol Light" panose="02000500000000020004" pitchFamily="2" charset="0"/>
              <a:cs typeface="Khmer OS Muol Light" panose="02000500000000020004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D2C784-6D5F-8FD6-5647-F9D04100DB26}"/>
              </a:ext>
            </a:extLst>
          </p:cNvPr>
          <p:cNvSpPr txBox="1"/>
          <p:nvPr/>
        </p:nvSpPr>
        <p:spPr>
          <a:xfrm>
            <a:off x="7068914" y="4693675"/>
            <a:ext cx="9749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kern="1200" dirty="0">
                <a:solidFill>
                  <a:srgbClr val="080808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B’EcE17-5A</a:t>
            </a:r>
            <a:r>
              <a:rPr lang="en-US" sz="1000" kern="1200" baseline="-25000" dirty="0">
                <a:solidFill>
                  <a:srgbClr val="080808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14</a:t>
            </a:r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B71574B-4EA3-C4A0-EB4F-044BDA961A1C}"/>
              </a:ext>
            </a:extLst>
          </p:cNvPr>
          <p:cNvSpPr txBox="1"/>
          <p:nvPr/>
        </p:nvSpPr>
        <p:spPr>
          <a:xfrm>
            <a:off x="443836" y="4668729"/>
            <a:ext cx="20707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m-KH" sz="10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ប្រព័ន្ធគ្រប់គ្រងថាមពលអគ្គិសនីឆ្លាតវៃ </a:t>
            </a:r>
            <a:endParaRPr lang="en-US" sz="1000" dirty="0">
              <a:latin typeface="Khmer OS Battambang" panose="02000500000000020004" pitchFamily="2" charset="0"/>
              <a:cs typeface="Khmer OS Battambang" panose="02000500000000020004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05845B-08D7-4476-8786-87F6FB69FAC6}"/>
              </a:ext>
            </a:extLst>
          </p:cNvPr>
          <p:cNvSpPr txBox="1"/>
          <p:nvPr/>
        </p:nvSpPr>
        <p:spPr>
          <a:xfrm>
            <a:off x="3286813" y="4418685"/>
            <a:ext cx="26819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m-KH" sz="12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រូបភាពទី ២</a:t>
            </a:r>
            <a:r>
              <a:rPr lang="en-US" sz="12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.</a:t>
            </a:r>
            <a:r>
              <a:rPr lang="km-KH" sz="12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២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Hardware block design</a:t>
            </a:r>
          </a:p>
        </p:txBody>
      </p:sp>
    </p:spTree>
    <p:extLst>
      <p:ext uri="{BB962C8B-B14F-4D97-AF65-F5344CB8AC3E}">
        <p14:creationId xmlns:p14="http://schemas.microsoft.com/office/powerpoint/2010/main" val="593243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6ACB9D6-41AC-43EF-ADF2-D9545AC045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0378" y="261313"/>
            <a:ext cx="359572" cy="361156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09ADA68-AC9D-49D9-98A6-E820F0259905}"/>
              </a:ext>
            </a:extLst>
          </p:cNvPr>
          <p:cNvSpPr txBox="1"/>
          <p:nvPr/>
        </p:nvSpPr>
        <p:spPr>
          <a:xfrm>
            <a:off x="264050" y="346977"/>
            <a:ext cx="5298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m-KH" sz="1600" dirty="0">
                <a:latin typeface="Khmer OS Muol Light" panose="02000500000000020004" pitchFamily="2" charset="0"/>
                <a:cs typeface="Khmer OS Muol Light" panose="02000500000000020004" pitchFamily="2" charset="0"/>
              </a:rPr>
              <a:t>២</a:t>
            </a:r>
            <a:r>
              <a:rPr lang="en-US" sz="1600" dirty="0">
                <a:latin typeface="Khmer OS Muol Light" panose="02000500000000020004" pitchFamily="2" charset="0"/>
                <a:cs typeface="Khmer OS Muol Light" panose="02000500000000020004" pitchFamily="2" charset="0"/>
              </a:rPr>
              <a:t>.</a:t>
            </a:r>
            <a:r>
              <a:rPr lang="km-KH" sz="1600" dirty="0">
                <a:latin typeface="Khmer OS Muol Light" panose="02000500000000020004" pitchFamily="2" charset="0"/>
                <a:cs typeface="Khmer OS Muol Light" panose="02000500000000020004" pitchFamily="2" charset="0"/>
              </a:rPr>
              <a:t>២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STM32 Hardware design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2B0EAF-34DD-490D-808E-56A7B26B3488}"/>
              </a:ext>
            </a:extLst>
          </p:cNvPr>
          <p:cNvSpPr txBox="1"/>
          <p:nvPr/>
        </p:nvSpPr>
        <p:spPr>
          <a:xfrm>
            <a:off x="487980" y="792724"/>
            <a:ext cx="2349813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8080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STM32F405RGT6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0A0904-E57D-550D-8CD9-4D736575D1D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069" t="5488" r="7173" b="21010"/>
          <a:stretch/>
        </p:blipFill>
        <p:spPr>
          <a:xfrm>
            <a:off x="1872291" y="1179040"/>
            <a:ext cx="5838931" cy="334819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80A9899-F9FD-5AAF-02CE-44923EC4B5A6}"/>
              </a:ext>
            </a:extLst>
          </p:cNvPr>
          <p:cNvSpPr txBox="1"/>
          <p:nvPr/>
        </p:nvSpPr>
        <p:spPr>
          <a:xfrm>
            <a:off x="8399031" y="4693675"/>
            <a:ext cx="40588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m-KH" sz="1100" dirty="0">
                <a:latin typeface="Khmer OS Muol Light" panose="02000500000000020004" pitchFamily="2" charset="0"/>
                <a:cs typeface="Khmer OS Muol Light" panose="02000500000000020004" pitchFamily="2" charset="0"/>
              </a:rPr>
              <a:t>១១</a:t>
            </a:r>
            <a:endParaRPr lang="en-US" sz="1100" dirty="0">
              <a:latin typeface="Khmer OS Muol Light" panose="02000500000000020004" pitchFamily="2" charset="0"/>
              <a:cs typeface="Khmer OS Muol Light" panose="02000500000000020004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D2C784-6D5F-8FD6-5647-F9D04100DB26}"/>
              </a:ext>
            </a:extLst>
          </p:cNvPr>
          <p:cNvSpPr txBox="1"/>
          <p:nvPr/>
        </p:nvSpPr>
        <p:spPr>
          <a:xfrm>
            <a:off x="7068914" y="4693675"/>
            <a:ext cx="9749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kern="1200" dirty="0">
                <a:solidFill>
                  <a:srgbClr val="080808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B’EcE17-5A</a:t>
            </a:r>
            <a:r>
              <a:rPr lang="en-US" sz="1000" kern="1200" baseline="-25000" dirty="0">
                <a:solidFill>
                  <a:srgbClr val="080808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14</a:t>
            </a:r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B71574B-4EA3-C4A0-EB4F-044BDA961A1C}"/>
              </a:ext>
            </a:extLst>
          </p:cNvPr>
          <p:cNvSpPr txBox="1"/>
          <p:nvPr/>
        </p:nvSpPr>
        <p:spPr>
          <a:xfrm>
            <a:off x="443836" y="4668729"/>
            <a:ext cx="20707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m-KH" sz="10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ប្រព័ន្ធគ្រប់គ្រងថាមពលអគ្គិសនីឆ្លាតវៃ </a:t>
            </a:r>
            <a:endParaRPr lang="en-US" sz="1000" dirty="0">
              <a:latin typeface="Khmer OS Battambang" panose="02000500000000020004" pitchFamily="2" charset="0"/>
              <a:cs typeface="Khmer OS Battambang" panose="02000500000000020004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05845B-08D7-4476-8786-87F6FB69FAC6}"/>
              </a:ext>
            </a:extLst>
          </p:cNvPr>
          <p:cNvSpPr txBox="1"/>
          <p:nvPr/>
        </p:nvSpPr>
        <p:spPr>
          <a:xfrm>
            <a:off x="3295153" y="4606476"/>
            <a:ext cx="29932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m-KH" sz="12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រូបភាពទី ២</a:t>
            </a:r>
            <a:r>
              <a:rPr lang="en-US" sz="12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.</a:t>
            </a:r>
            <a:r>
              <a:rPr lang="km-KH" sz="12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៣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STM32 hardware design  </a:t>
            </a:r>
          </a:p>
        </p:txBody>
      </p:sp>
    </p:spTree>
    <p:extLst>
      <p:ext uri="{BB962C8B-B14F-4D97-AF65-F5344CB8AC3E}">
        <p14:creationId xmlns:p14="http://schemas.microsoft.com/office/powerpoint/2010/main" val="11538187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6ACB9D6-41AC-43EF-ADF2-D9545AC045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0378" y="261313"/>
            <a:ext cx="359572" cy="361156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09ADA68-AC9D-49D9-98A6-E820F0259905}"/>
              </a:ext>
            </a:extLst>
          </p:cNvPr>
          <p:cNvSpPr txBox="1"/>
          <p:nvPr/>
        </p:nvSpPr>
        <p:spPr>
          <a:xfrm>
            <a:off x="264050" y="346977"/>
            <a:ext cx="52980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m-KH" sz="2000" dirty="0">
                <a:latin typeface="Khmer OS Muol Light" panose="02000500000000020004" pitchFamily="2" charset="0"/>
                <a:cs typeface="Khmer OS Muol Light" panose="02000500000000020004" pitchFamily="2" charset="0"/>
              </a:rPr>
              <a:t>២</a:t>
            </a:r>
            <a:r>
              <a:rPr lang="en-US" sz="2000" dirty="0">
                <a:latin typeface="Khmer OS Muol Light" panose="02000500000000020004" pitchFamily="2" charset="0"/>
                <a:cs typeface="Khmer OS Muol Light" panose="02000500000000020004" pitchFamily="2" charset="0"/>
              </a:rPr>
              <a:t>.</a:t>
            </a:r>
            <a:r>
              <a:rPr lang="km-KH" sz="2000" dirty="0">
                <a:latin typeface="Khmer OS Muol Light" panose="02000500000000020004" pitchFamily="2" charset="0"/>
                <a:cs typeface="Khmer OS Muol Light" panose="02000500000000020004" pitchFamily="2" charset="0"/>
              </a:rPr>
              <a:t>៣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ESP32 Hardware design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0A0904-E57D-550D-8CD9-4D736575D1D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502" t="6395" r="19541" b="6390"/>
          <a:stretch/>
        </p:blipFill>
        <p:spPr>
          <a:xfrm>
            <a:off x="2694963" y="747087"/>
            <a:ext cx="3754074" cy="377006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80A9899-F9FD-5AAF-02CE-44923EC4B5A6}"/>
              </a:ext>
            </a:extLst>
          </p:cNvPr>
          <p:cNvSpPr txBox="1"/>
          <p:nvPr/>
        </p:nvSpPr>
        <p:spPr>
          <a:xfrm>
            <a:off x="8399031" y="4693675"/>
            <a:ext cx="4395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m-KH" sz="1100" dirty="0">
                <a:latin typeface="Khmer OS Muol Light" panose="02000500000000020004" pitchFamily="2" charset="0"/>
                <a:cs typeface="Khmer OS Muol Light" panose="02000500000000020004" pitchFamily="2" charset="0"/>
              </a:rPr>
              <a:t>១២</a:t>
            </a:r>
            <a:endParaRPr lang="en-US" sz="1100" dirty="0">
              <a:latin typeface="Khmer OS Muol Light" panose="02000500000000020004" pitchFamily="2" charset="0"/>
              <a:cs typeface="Khmer OS Muol Light" panose="02000500000000020004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D2C784-6D5F-8FD6-5647-F9D04100DB26}"/>
              </a:ext>
            </a:extLst>
          </p:cNvPr>
          <p:cNvSpPr txBox="1"/>
          <p:nvPr/>
        </p:nvSpPr>
        <p:spPr>
          <a:xfrm>
            <a:off x="7068914" y="4693675"/>
            <a:ext cx="9749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kern="1200" dirty="0">
                <a:solidFill>
                  <a:srgbClr val="080808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B’EcE17-5A</a:t>
            </a:r>
            <a:r>
              <a:rPr lang="en-US" sz="1000" kern="1200" baseline="-25000" dirty="0">
                <a:solidFill>
                  <a:srgbClr val="080808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14</a:t>
            </a:r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B71574B-4EA3-C4A0-EB4F-044BDA961A1C}"/>
              </a:ext>
            </a:extLst>
          </p:cNvPr>
          <p:cNvSpPr txBox="1"/>
          <p:nvPr/>
        </p:nvSpPr>
        <p:spPr>
          <a:xfrm>
            <a:off x="443836" y="4668729"/>
            <a:ext cx="20707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m-KH" sz="10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ប្រព័ន្ធគ្រប់គ្រងថាមពលអគ្គិសនីឆ្លាតវៃ </a:t>
            </a:r>
            <a:endParaRPr lang="en-US" sz="1000" dirty="0">
              <a:latin typeface="Khmer OS Battambang" panose="02000500000000020004" pitchFamily="2" charset="0"/>
              <a:cs typeface="Khmer OS Battambang" panose="02000500000000020004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05845B-08D7-4476-8786-87F6FB69FAC6}"/>
              </a:ext>
            </a:extLst>
          </p:cNvPr>
          <p:cNvSpPr txBox="1"/>
          <p:nvPr/>
        </p:nvSpPr>
        <p:spPr>
          <a:xfrm>
            <a:off x="3295153" y="4547481"/>
            <a:ext cx="29932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m-KH" sz="12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រូបភាពទី ២</a:t>
            </a:r>
            <a:r>
              <a:rPr lang="en-US" sz="12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.</a:t>
            </a:r>
            <a:r>
              <a:rPr lang="km-KH" sz="12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៤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ESP32 hardware design 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10D0EC4-5BCD-44E6-BF19-14BA0205B672}"/>
              </a:ext>
            </a:extLst>
          </p:cNvPr>
          <p:cNvSpPr txBox="1"/>
          <p:nvPr/>
        </p:nvSpPr>
        <p:spPr>
          <a:xfrm>
            <a:off x="487981" y="792724"/>
            <a:ext cx="1091438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8080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ESP32</a:t>
            </a:r>
          </a:p>
        </p:txBody>
      </p:sp>
    </p:spTree>
    <p:extLst>
      <p:ext uri="{BB962C8B-B14F-4D97-AF65-F5344CB8AC3E}">
        <p14:creationId xmlns:p14="http://schemas.microsoft.com/office/powerpoint/2010/main" val="3498518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6ACB9D6-41AC-43EF-ADF2-D9545AC045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0378" y="261313"/>
            <a:ext cx="359572" cy="361156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09ADA68-AC9D-49D9-98A6-E820F0259905}"/>
              </a:ext>
            </a:extLst>
          </p:cNvPr>
          <p:cNvSpPr txBox="1"/>
          <p:nvPr/>
        </p:nvSpPr>
        <p:spPr>
          <a:xfrm>
            <a:off x="264050" y="346977"/>
            <a:ext cx="52980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m-KH" sz="2000" dirty="0">
                <a:latin typeface="Khmer OS Muol Light" panose="02000500000000020004" pitchFamily="2" charset="0"/>
                <a:cs typeface="Khmer OS Muol Light" panose="02000500000000020004" pitchFamily="2" charset="0"/>
              </a:rPr>
              <a:t>២</a:t>
            </a:r>
            <a:r>
              <a:rPr lang="en-US" sz="2000" dirty="0">
                <a:latin typeface="Khmer OS Muol Light" panose="02000500000000020004" pitchFamily="2" charset="0"/>
                <a:cs typeface="Khmer OS Muol Light" panose="02000500000000020004" pitchFamily="2" charset="0"/>
              </a:rPr>
              <a:t>.</a:t>
            </a:r>
            <a:r>
              <a:rPr lang="km-KH" sz="2000" dirty="0">
                <a:latin typeface="Khmer OS Muol Light" panose="02000500000000020004" pitchFamily="2" charset="0"/>
                <a:cs typeface="Khmer OS Muol Light" panose="02000500000000020004" pitchFamily="2" charset="0"/>
              </a:rPr>
              <a:t>៤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Energy meter Hardware design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2B0EAF-34DD-490D-808E-56A7B26B3488}"/>
              </a:ext>
            </a:extLst>
          </p:cNvPr>
          <p:cNvSpPr txBox="1"/>
          <p:nvPr/>
        </p:nvSpPr>
        <p:spPr>
          <a:xfrm>
            <a:off x="487980" y="792724"/>
            <a:ext cx="3478624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8080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Energy Meter based on BL0910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0A0904-E57D-550D-8CD9-4D736575D1D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05" t="4164" r="10026" b="5398"/>
          <a:stretch/>
        </p:blipFill>
        <p:spPr>
          <a:xfrm>
            <a:off x="2227292" y="1207693"/>
            <a:ext cx="4569359" cy="33789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80A9899-F9FD-5AAF-02CE-44923EC4B5A6}"/>
              </a:ext>
            </a:extLst>
          </p:cNvPr>
          <p:cNvSpPr txBox="1"/>
          <p:nvPr/>
        </p:nvSpPr>
        <p:spPr>
          <a:xfrm>
            <a:off x="8399031" y="4693675"/>
            <a:ext cx="4219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m-KH" sz="1100" dirty="0">
                <a:latin typeface="Khmer OS Muol Light" panose="02000500000000020004" pitchFamily="2" charset="0"/>
                <a:cs typeface="Khmer OS Muol Light" panose="02000500000000020004" pitchFamily="2" charset="0"/>
              </a:rPr>
              <a:t>១៣</a:t>
            </a:r>
            <a:endParaRPr lang="en-US" sz="1100" dirty="0">
              <a:latin typeface="Khmer OS Muol Light" panose="02000500000000020004" pitchFamily="2" charset="0"/>
              <a:cs typeface="Khmer OS Muol Light" panose="02000500000000020004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D2C784-6D5F-8FD6-5647-F9D04100DB26}"/>
              </a:ext>
            </a:extLst>
          </p:cNvPr>
          <p:cNvSpPr txBox="1"/>
          <p:nvPr/>
        </p:nvSpPr>
        <p:spPr>
          <a:xfrm>
            <a:off x="7068914" y="4693675"/>
            <a:ext cx="9749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kern="1200" dirty="0">
                <a:solidFill>
                  <a:srgbClr val="080808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B’EcE17-5A</a:t>
            </a:r>
            <a:r>
              <a:rPr lang="en-US" sz="1000" kern="1200" baseline="-25000" dirty="0">
                <a:solidFill>
                  <a:srgbClr val="080808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14</a:t>
            </a:r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B71574B-4EA3-C4A0-EB4F-044BDA961A1C}"/>
              </a:ext>
            </a:extLst>
          </p:cNvPr>
          <p:cNvSpPr txBox="1"/>
          <p:nvPr/>
        </p:nvSpPr>
        <p:spPr>
          <a:xfrm>
            <a:off x="443836" y="4668729"/>
            <a:ext cx="20707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m-KH" sz="10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ប្រព័ន្ធគ្រប់គ្រងថាមពលអគ្គិសនីឆ្លាតវៃ </a:t>
            </a:r>
            <a:endParaRPr lang="en-US" sz="1000" dirty="0">
              <a:latin typeface="Khmer OS Battambang" panose="02000500000000020004" pitchFamily="2" charset="0"/>
              <a:cs typeface="Khmer OS Battambang" panose="02000500000000020004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05845B-08D7-4476-8786-87F6FB69FAC6}"/>
              </a:ext>
            </a:extLst>
          </p:cNvPr>
          <p:cNvSpPr txBox="1"/>
          <p:nvPr/>
        </p:nvSpPr>
        <p:spPr>
          <a:xfrm>
            <a:off x="3295153" y="4606476"/>
            <a:ext cx="29932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m-KH" sz="12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រូបភាពទី ២</a:t>
            </a:r>
            <a:r>
              <a:rPr lang="en-US" sz="12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.</a:t>
            </a:r>
            <a:r>
              <a:rPr lang="km-KH" sz="12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៥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Energy meter hardware design  </a:t>
            </a:r>
          </a:p>
        </p:txBody>
      </p:sp>
    </p:spTree>
    <p:extLst>
      <p:ext uri="{BB962C8B-B14F-4D97-AF65-F5344CB8AC3E}">
        <p14:creationId xmlns:p14="http://schemas.microsoft.com/office/powerpoint/2010/main" val="820826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6ACB9D6-41AC-43EF-ADF2-D9545AC045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0378" y="261313"/>
            <a:ext cx="359572" cy="361156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09ADA68-AC9D-49D9-98A6-E820F0259905}"/>
              </a:ext>
            </a:extLst>
          </p:cNvPr>
          <p:cNvSpPr txBox="1"/>
          <p:nvPr/>
        </p:nvSpPr>
        <p:spPr>
          <a:xfrm>
            <a:off x="264050" y="346977"/>
            <a:ext cx="52980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m-KH" sz="2000" dirty="0">
                <a:latin typeface="Khmer OS Muol Light" panose="02000500000000020004" pitchFamily="2" charset="0"/>
                <a:cs typeface="Khmer OS Muol Light" panose="02000500000000020004" pitchFamily="2" charset="0"/>
              </a:rPr>
              <a:t>២</a:t>
            </a:r>
            <a:r>
              <a:rPr lang="en-US" sz="2000" dirty="0">
                <a:latin typeface="Khmer OS Muol Light" panose="02000500000000020004" pitchFamily="2" charset="0"/>
                <a:cs typeface="Khmer OS Muol Light" panose="02000500000000020004" pitchFamily="2" charset="0"/>
              </a:rPr>
              <a:t>.</a:t>
            </a:r>
            <a:r>
              <a:rPr lang="km-KH" sz="2000" dirty="0">
                <a:latin typeface="Khmer OS Muol Light" panose="02000500000000020004" pitchFamily="2" charset="0"/>
                <a:cs typeface="Khmer OS Muol Light" panose="02000500000000020004" pitchFamily="2" charset="0"/>
              </a:rPr>
              <a:t>៥ 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Ethernet Hardware design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2B0EAF-34DD-490D-808E-56A7B26B3488}"/>
              </a:ext>
            </a:extLst>
          </p:cNvPr>
          <p:cNvSpPr txBox="1"/>
          <p:nvPr/>
        </p:nvSpPr>
        <p:spPr>
          <a:xfrm>
            <a:off x="487980" y="792724"/>
            <a:ext cx="2684042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8080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Ethernet (LAN8720A)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0A0904-E57D-550D-8CD9-4D736575D1D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941" t="6854" r="12976" b="25449"/>
          <a:stretch/>
        </p:blipFill>
        <p:spPr>
          <a:xfrm>
            <a:off x="2035335" y="1311325"/>
            <a:ext cx="5073330" cy="320813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80A9899-F9FD-5AAF-02CE-44923EC4B5A6}"/>
              </a:ext>
            </a:extLst>
          </p:cNvPr>
          <p:cNvSpPr txBox="1"/>
          <p:nvPr/>
        </p:nvSpPr>
        <p:spPr>
          <a:xfrm>
            <a:off x="8399031" y="4693675"/>
            <a:ext cx="40588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m-KH" sz="1100" dirty="0">
                <a:latin typeface="Khmer OS Muol Light" panose="02000500000000020004" pitchFamily="2" charset="0"/>
                <a:cs typeface="Khmer OS Muol Light" panose="02000500000000020004" pitchFamily="2" charset="0"/>
              </a:rPr>
              <a:t>១៤</a:t>
            </a:r>
            <a:endParaRPr lang="en-US" sz="1100" dirty="0">
              <a:latin typeface="Khmer OS Muol Light" panose="02000500000000020004" pitchFamily="2" charset="0"/>
              <a:cs typeface="Khmer OS Muol Light" panose="02000500000000020004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D2C784-6D5F-8FD6-5647-F9D04100DB26}"/>
              </a:ext>
            </a:extLst>
          </p:cNvPr>
          <p:cNvSpPr txBox="1"/>
          <p:nvPr/>
        </p:nvSpPr>
        <p:spPr>
          <a:xfrm>
            <a:off x="7068914" y="4693675"/>
            <a:ext cx="9749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kern="1200" dirty="0">
                <a:solidFill>
                  <a:srgbClr val="080808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B’EcE17-5A</a:t>
            </a:r>
            <a:r>
              <a:rPr lang="en-US" sz="1000" kern="1200" baseline="-25000" dirty="0">
                <a:solidFill>
                  <a:srgbClr val="080808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14</a:t>
            </a:r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B71574B-4EA3-C4A0-EB4F-044BDA961A1C}"/>
              </a:ext>
            </a:extLst>
          </p:cNvPr>
          <p:cNvSpPr txBox="1"/>
          <p:nvPr/>
        </p:nvSpPr>
        <p:spPr>
          <a:xfrm>
            <a:off x="443836" y="4668729"/>
            <a:ext cx="20707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m-KH" sz="10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ប្រព័ន្ធគ្រប់គ្រងថាមពលអគ្គិសនីឆ្លាតវៃ </a:t>
            </a:r>
            <a:endParaRPr lang="en-US" sz="1000" dirty="0">
              <a:latin typeface="Khmer OS Battambang" panose="02000500000000020004" pitchFamily="2" charset="0"/>
              <a:cs typeface="Khmer OS Battambang" panose="02000500000000020004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05845B-08D7-4476-8786-87F6FB69FAC6}"/>
              </a:ext>
            </a:extLst>
          </p:cNvPr>
          <p:cNvSpPr txBox="1"/>
          <p:nvPr/>
        </p:nvSpPr>
        <p:spPr>
          <a:xfrm>
            <a:off x="3295153" y="4555175"/>
            <a:ext cx="29932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m-KH" sz="12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រូបភាពទី ២</a:t>
            </a:r>
            <a:r>
              <a:rPr lang="en-US" sz="12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.</a:t>
            </a:r>
            <a:r>
              <a:rPr lang="km-KH" sz="12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៦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Ethernet hardware design  </a:t>
            </a:r>
          </a:p>
        </p:txBody>
      </p:sp>
    </p:spTree>
    <p:extLst>
      <p:ext uri="{BB962C8B-B14F-4D97-AF65-F5344CB8AC3E}">
        <p14:creationId xmlns:p14="http://schemas.microsoft.com/office/powerpoint/2010/main" val="2631781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6ACB9D6-41AC-43EF-ADF2-D9545AC045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0378" y="261313"/>
            <a:ext cx="359572" cy="361156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09ADA68-AC9D-49D9-98A6-E820F0259905}"/>
              </a:ext>
            </a:extLst>
          </p:cNvPr>
          <p:cNvSpPr txBox="1"/>
          <p:nvPr/>
        </p:nvSpPr>
        <p:spPr>
          <a:xfrm>
            <a:off x="264050" y="346977"/>
            <a:ext cx="52980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m-KH" sz="2000" dirty="0">
                <a:latin typeface="Khmer OS Muol Light" panose="02000500000000020004" pitchFamily="2" charset="0"/>
                <a:cs typeface="Khmer OS Muol Light" panose="02000500000000020004" pitchFamily="2" charset="0"/>
              </a:rPr>
              <a:t>២</a:t>
            </a:r>
            <a:r>
              <a:rPr lang="en-US" sz="2000" dirty="0">
                <a:latin typeface="Khmer OS Muol Light" panose="02000500000000020004" pitchFamily="2" charset="0"/>
                <a:cs typeface="Khmer OS Muol Light" panose="02000500000000020004" pitchFamily="2" charset="0"/>
              </a:rPr>
              <a:t>.</a:t>
            </a:r>
            <a:r>
              <a:rPr lang="km-KH" sz="2000" dirty="0">
                <a:latin typeface="Khmer OS Muol Light" panose="02000500000000020004" pitchFamily="2" charset="0"/>
                <a:cs typeface="Khmer OS Muol Light" panose="02000500000000020004" pitchFamily="2" charset="0"/>
              </a:rPr>
              <a:t>៦ លទ្ធផលនៃការឌីហ្សាញ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Hardware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0A9899-F9FD-5AAF-02CE-44923EC4B5A6}"/>
              </a:ext>
            </a:extLst>
          </p:cNvPr>
          <p:cNvSpPr txBox="1"/>
          <p:nvPr/>
        </p:nvSpPr>
        <p:spPr>
          <a:xfrm>
            <a:off x="8399031" y="4693675"/>
            <a:ext cx="40588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m-KH" sz="1100" dirty="0">
                <a:latin typeface="Khmer OS Muol Light" panose="02000500000000020004" pitchFamily="2" charset="0"/>
                <a:cs typeface="Khmer OS Muol Light" panose="02000500000000020004" pitchFamily="2" charset="0"/>
              </a:rPr>
              <a:t>១៥</a:t>
            </a:r>
            <a:endParaRPr lang="en-US" sz="1100" dirty="0">
              <a:latin typeface="Khmer OS Muol Light" panose="02000500000000020004" pitchFamily="2" charset="0"/>
              <a:cs typeface="Khmer OS Muol Light" panose="02000500000000020004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D2C784-6D5F-8FD6-5647-F9D04100DB26}"/>
              </a:ext>
            </a:extLst>
          </p:cNvPr>
          <p:cNvSpPr txBox="1"/>
          <p:nvPr/>
        </p:nvSpPr>
        <p:spPr>
          <a:xfrm>
            <a:off x="7068914" y="4693675"/>
            <a:ext cx="9749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kern="1200" dirty="0">
                <a:solidFill>
                  <a:srgbClr val="080808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B’EcE17-5A</a:t>
            </a:r>
            <a:r>
              <a:rPr lang="en-US" sz="1000" kern="1200" baseline="-25000" dirty="0">
                <a:solidFill>
                  <a:srgbClr val="080808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14</a:t>
            </a:r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B71574B-4EA3-C4A0-EB4F-044BDA961A1C}"/>
              </a:ext>
            </a:extLst>
          </p:cNvPr>
          <p:cNvSpPr txBox="1"/>
          <p:nvPr/>
        </p:nvSpPr>
        <p:spPr>
          <a:xfrm>
            <a:off x="443836" y="4668729"/>
            <a:ext cx="20707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m-KH" sz="10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ប្រព័ន្ធគ្រប់គ្រងថាមពលអគ្គិសនីឆ្លាតវៃ </a:t>
            </a:r>
            <a:endParaRPr lang="en-US" sz="1000" dirty="0">
              <a:latin typeface="Khmer OS Battambang" panose="02000500000000020004" pitchFamily="2" charset="0"/>
              <a:cs typeface="Khmer OS Battambang" panose="02000500000000020004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05845B-08D7-4476-8786-87F6FB69FAC6}"/>
              </a:ext>
            </a:extLst>
          </p:cNvPr>
          <p:cNvSpPr txBox="1"/>
          <p:nvPr/>
        </p:nvSpPr>
        <p:spPr>
          <a:xfrm>
            <a:off x="1374677" y="3756513"/>
            <a:ext cx="2380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m-KH" sz="12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រូបភាពទី ២</a:t>
            </a:r>
            <a:r>
              <a:rPr lang="en-US" sz="12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.</a:t>
            </a:r>
            <a:r>
              <a:rPr lang="km-KH" sz="12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៧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PCB layout design 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5522C81-A8EF-40A0-A81A-6131CCFC924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658" t="29476" r="27901" b="11570"/>
          <a:stretch/>
        </p:blipFill>
        <p:spPr>
          <a:xfrm>
            <a:off x="443836" y="1353067"/>
            <a:ext cx="4079583" cy="224441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62BACF5-5296-4D08-B823-4C80D11861E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480" t="4174" r="6170" b="4897"/>
          <a:stretch/>
        </p:blipFill>
        <p:spPr>
          <a:xfrm>
            <a:off x="4683268" y="1283323"/>
            <a:ext cx="4196682" cy="238390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8CE6367-D7BA-4119-B17C-3875683A2808}"/>
              </a:ext>
            </a:extLst>
          </p:cNvPr>
          <p:cNvSpPr txBox="1"/>
          <p:nvPr/>
        </p:nvSpPr>
        <p:spPr>
          <a:xfrm>
            <a:off x="5878814" y="3773076"/>
            <a:ext cx="2380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m-KH" sz="12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រូបភាពទី ២</a:t>
            </a:r>
            <a:r>
              <a:rPr lang="en-US" sz="12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.</a:t>
            </a:r>
            <a:r>
              <a:rPr lang="km-KH" sz="12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៨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Design view in 3D  </a:t>
            </a:r>
          </a:p>
        </p:txBody>
      </p:sp>
    </p:spTree>
    <p:extLst>
      <p:ext uri="{BB962C8B-B14F-4D97-AF65-F5344CB8AC3E}">
        <p14:creationId xmlns:p14="http://schemas.microsoft.com/office/powerpoint/2010/main" val="4283125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37B198F9-E533-4239-8630-E43ED4B7E807}"/>
              </a:ext>
            </a:extLst>
          </p:cNvPr>
          <p:cNvSpPr/>
          <p:nvPr/>
        </p:nvSpPr>
        <p:spPr>
          <a:xfrm>
            <a:off x="779923" y="1352048"/>
            <a:ext cx="3708246" cy="662348"/>
          </a:xfrm>
          <a:prstGeom prst="rect">
            <a:avLst/>
          </a:prstGeom>
          <a:noFill/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43A1539-A830-420D-B55F-C522C88C43F8}"/>
              </a:ext>
            </a:extLst>
          </p:cNvPr>
          <p:cNvSpPr txBox="1"/>
          <p:nvPr/>
        </p:nvSpPr>
        <p:spPr>
          <a:xfrm>
            <a:off x="789183" y="1520897"/>
            <a:ext cx="1752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km-KH" sz="1800" dirty="0">
                <a:latin typeface="Khmer OS Muol Light" panose="02000500000000020004" pitchFamily="2" charset="0"/>
                <a:cs typeface="Khmer OS Muol Light" panose="02000500000000020004" pitchFamily="2" charset="0"/>
              </a:rPr>
              <a:t>សេចក្តីផ្តើម</a:t>
            </a:r>
            <a:endParaRPr lang="en-US" sz="1800" dirty="0">
              <a:latin typeface="Khmer OS Muol Light" panose="02000500000000020004" pitchFamily="2" charset="0"/>
              <a:cs typeface="Khmer OS Muol Light" panose="02000500000000020004" pitchFamily="2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FA6D0DA-03F9-4DA4-AC50-68700ECFDE7F}"/>
              </a:ext>
            </a:extLst>
          </p:cNvPr>
          <p:cNvSpPr txBox="1"/>
          <p:nvPr/>
        </p:nvSpPr>
        <p:spPr>
          <a:xfrm>
            <a:off x="4756096" y="1520897"/>
            <a:ext cx="29193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km-KH" sz="1800" dirty="0">
                <a:latin typeface="Khmer OS Muol Light" panose="02000500000000020004" pitchFamily="2" charset="0"/>
                <a:cs typeface="Khmer OS Muol Light" panose="02000500000000020004" pitchFamily="2" charset="0"/>
              </a:rPr>
              <a:t>ការឌីហ្សាញ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Hardware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8FE135F-6D93-4497-AE66-F78F8C1678DC}"/>
              </a:ext>
            </a:extLst>
          </p:cNvPr>
          <p:cNvSpPr txBox="1"/>
          <p:nvPr/>
        </p:nvSpPr>
        <p:spPr>
          <a:xfrm>
            <a:off x="750897" y="2754698"/>
            <a:ext cx="3860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km-KH" sz="1800" dirty="0">
                <a:latin typeface="Khmer OS Muol Light" panose="02000500000000020004" pitchFamily="2" charset="0"/>
                <a:cs typeface="Khmer OS Muol Light" panose="02000500000000020004" pitchFamily="2" charset="0"/>
              </a:rPr>
              <a:t>ការសរសេរកូដ និង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Communication</a:t>
            </a:r>
            <a:r>
              <a:rPr lang="en-US" dirty="0">
                <a:latin typeface="Khmer OS Muol Light" panose="02000500000000020004" pitchFamily="2" charset="0"/>
                <a:cs typeface="Khmer OS Muol Light" panose="02000500000000020004" pitchFamily="2" charset="0"/>
              </a:rPr>
              <a:t> 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1295106-9535-4DA0-A7A0-15009D84C7DE}"/>
              </a:ext>
            </a:extLst>
          </p:cNvPr>
          <p:cNvSpPr txBox="1"/>
          <p:nvPr/>
        </p:nvSpPr>
        <p:spPr>
          <a:xfrm>
            <a:off x="4750598" y="2754697"/>
            <a:ext cx="33906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km-KH" sz="1800" dirty="0">
                <a:latin typeface="Khmer OS Muol Light" panose="02000500000000020004" pitchFamily="2" charset="0"/>
                <a:cs typeface="Khmer OS Muol Light" panose="02000500000000020004" pitchFamily="2" charset="0"/>
              </a:rPr>
              <a:t>ការប្រើប្រាស់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IoT Platform 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0658290-2291-4DF3-BB53-29FAEECAF425}"/>
              </a:ext>
            </a:extLst>
          </p:cNvPr>
          <p:cNvSpPr txBox="1"/>
          <p:nvPr/>
        </p:nvSpPr>
        <p:spPr>
          <a:xfrm>
            <a:off x="758871" y="4066405"/>
            <a:ext cx="3405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km-KH" sz="1800" dirty="0">
                <a:latin typeface="Khmer OS Muol Light" panose="02000500000000020004" pitchFamily="2" charset="0"/>
                <a:cs typeface="Khmer OS Muol Light" panose="02000500000000020004" pitchFamily="2" charset="0"/>
              </a:rPr>
              <a:t>ការពិសោធន៏ និងលទ្ធផល</a:t>
            </a:r>
            <a:r>
              <a:rPr lang="en-US" sz="1800" dirty="0">
                <a:latin typeface="Khmer OS Muol Light" panose="02000500000000020004" pitchFamily="2" charset="0"/>
                <a:cs typeface="Khmer OS Muol Light" panose="02000500000000020004" pitchFamily="2" charset="0"/>
              </a:rPr>
              <a:t> 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A20A85C-8D7F-4BB8-84A4-11114711109C}"/>
              </a:ext>
            </a:extLst>
          </p:cNvPr>
          <p:cNvSpPr txBox="1"/>
          <p:nvPr/>
        </p:nvSpPr>
        <p:spPr>
          <a:xfrm>
            <a:off x="4750598" y="4061873"/>
            <a:ext cx="2347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km-KH" sz="1800" dirty="0">
                <a:latin typeface="Khmer OS Muol Light" panose="02000500000000020004" pitchFamily="2" charset="0"/>
                <a:cs typeface="Khmer OS Muol Light" panose="02000500000000020004" pitchFamily="2" charset="0"/>
              </a:rPr>
              <a:t>សេចក្ដីសន្និដ្ឋាន</a:t>
            </a:r>
            <a:r>
              <a:rPr lang="en-US" sz="1800" dirty="0">
                <a:latin typeface="Khmer OS Muol Light" panose="02000500000000020004" pitchFamily="2" charset="0"/>
                <a:cs typeface="Khmer OS Muol Light" panose="02000500000000020004" pitchFamily="2" charset="0"/>
              </a:rPr>
              <a:t> 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298D62A-C151-4226-A274-0D8FCCCB533D}"/>
              </a:ext>
            </a:extLst>
          </p:cNvPr>
          <p:cNvSpPr/>
          <p:nvPr/>
        </p:nvSpPr>
        <p:spPr>
          <a:xfrm>
            <a:off x="750896" y="2584053"/>
            <a:ext cx="3737273" cy="662348"/>
          </a:xfrm>
          <a:prstGeom prst="rect">
            <a:avLst/>
          </a:prstGeom>
          <a:noFill/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AC135001-714D-4F83-965D-48E581FBA487}"/>
              </a:ext>
            </a:extLst>
          </p:cNvPr>
          <p:cNvSpPr/>
          <p:nvPr/>
        </p:nvSpPr>
        <p:spPr>
          <a:xfrm>
            <a:off x="4750597" y="2584943"/>
            <a:ext cx="3708246" cy="661457"/>
          </a:xfrm>
          <a:prstGeom prst="rect">
            <a:avLst/>
          </a:prstGeom>
          <a:noFill/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CF2E0641-FBCB-4C4A-8722-D94F81354230}"/>
              </a:ext>
            </a:extLst>
          </p:cNvPr>
          <p:cNvSpPr/>
          <p:nvPr/>
        </p:nvSpPr>
        <p:spPr>
          <a:xfrm>
            <a:off x="758871" y="3895760"/>
            <a:ext cx="3729298" cy="651179"/>
          </a:xfrm>
          <a:prstGeom prst="rect">
            <a:avLst/>
          </a:prstGeom>
          <a:noFill/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1E47164E-507D-486D-8D96-F3B260DDD593}"/>
              </a:ext>
            </a:extLst>
          </p:cNvPr>
          <p:cNvSpPr/>
          <p:nvPr/>
        </p:nvSpPr>
        <p:spPr>
          <a:xfrm>
            <a:off x="4750597" y="3891228"/>
            <a:ext cx="3708245" cy="651179"/>
          </a:xfrm>
          <a:prstGeom prst="rect">
            <a:avLst/>
          </a:prstGeom>
          <a:noFill/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5358EF2A-D8E2-45A1-ACC7-F21DCEC0E3E2}"/>
              </a:ext>
            </a:extLst>
          </p:cNvPr>
          <p:cNvSpPr/>
          <p:nvPr/>
        </p:nvSpPr>
        <p:spPr>
          <a:xfrm>
            <a:off x="4754810" y="1352047"/>
            <a:ext cx="3708246" cy="662348"/>
          </a:xfrm>
          <a:prstGeom prst="rect">
            <a:avLst/>
          </a:prstGeom>
          <a:noFill/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88B085B-6E7C-4486-94D4-E6305DEBA11F}"/>
              </a:ext>
            </a:extLst>
          </p:cNvPr>
          <p:cNvSpPr txBox="1"/>
          <p:nvPr/>
        </p:nvSpPr>
        <p:spPr>
          <a:xfrm>
            <a:off x="755108" y="922152"/>
            <a:ext cx="13388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m-KH" sz="2000" dirty="0">
                <a:latin typeface="Khmer OS Muol Light" panose="02000500000000020004" pitchFamily="2" charset="0"/>
                <a:cs typeface="Khmer OS Muol Light" panose="02000500000000020004" pitchFamily="2" charset="0"/>
              </a:rPr>
              <a:t>ជំពូក ០១</a:t>
            </a:r>
            <a:endParaRPr lang="en-US" sz="2000" dirty="0">
              <a:latin typeface="Khmer OS Muol Light" panose="02000500000000020004" pitchFamily="2" charset="0"/>
              <a:cs typeface="Khmer OS Muol Light" panose="02000500000000020004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EFED849-BBB4-4FE6-ACED-C536B736B5F0}"/>
              </a:ext>
            </a:extLst>
          </p:cNvPr>
          <p:cNvSpPr txBox="1"/>
          <p:nvPr/>
        </p:nvSpPr>
        <p:spPr>
          <a:xfrm>
            <a:off x="4689632" y="916354"/>
            <a:ext cx="14013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m-KH" sz="2000" dirty="0">
                <a:latin typeface="Khmer OS Muol Light" panose="02000500000000020004" pitchFamily="2" charset="0"/>
                <a:cs typeface="Khmer OS Muol Light" panose="02000500000000020004" pitchFamily="2" charset="0"/>
              </a:rPr>
              <a:t>ជំពូក ០២</a:t>
            </a:r>
            <a:endParaRPr lang="en-US" sz="2000" dirty="0">
              <a:latin typeface="Khmer OS Muol Light" panose="02000500000000020004" pitchFamily="2" charset="0"/>
              <a:cs typeface="Khmer OS Muol Light" panose="02000500000000020004" pitchFamily="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DBF6013-EDED-42AA-B24C-649BE41D9B05}"/>
              </a:ext>
            </a:extLst>
          </p:cNvPr>
          <p:cNvSpPr txBox="1"/>
          <p:nvPr/>
        </p:nvSpPr>
        <p:spPr>
          <a:xfrm>
            <a:off x="692591" y="2188749"/>
            <a:ext cx="13708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m-KH" sz="2000" dirty="0">
                <a:latin typeface="Khmer OS Muol Light" panose="02000500000000020004" pitchFamily="2" charset="0"/>
                <a:cs typeface="Khmer OS Muol Light" panose="02000500000000020004" pitchFamily="2" charset="0"/>
              </a:rPr>
              <a:t>ជំពូក ០៣</a:t>
            </a:r>
            <a:endParaRPr lang="en-US" sz="2000" dirty="0">
              <a:latin typeface="Khmer OS Muol Light" panose="02000500000000020004" pitchFamily="2" charset="0"/>
              <a:cs typeface="Khmer OS Muol Light" panose="02000500000000020004" pitchFamily="2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218FFA4-D7D3-4224-BD45-EC4DF264FAB6}"/>
              </a:ext>
            </a:extLst>
          </p:cNvPr>
          <p:cNvSpPr txBox="1"/>
          <p:nvPr/>
        </p:nvSpPr>
        <p:spPr>
          <a:xfrm>
            <a:off x="4678079" y="2188748"/>
            <a:ext cx="13388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m-KH" sz="2000" dirty="0">
                <a:latin typeface="Khmer OS Muol Light" panose="02000500000000020004" pitchFamily="2" charset="0"/>
                <a:cs typeface="Khmer OS Muol Light" panose="02000500000000020004" pitchFamily="2" charset="0"/>
              </a:rPr>
              <a:t>ជំពូក ០៤</a:t>
            </a:r>
            <a:endParaRPr lang="en-US" sz="2000" dirty="0">
              <a:latin typeface="Khmer OS Muol Light" panose="02000500000000020004" pitchFamily="2" charset="0"/>
              <a:cs typeface="Khmer OS Muol Light" panose="02000500000000020004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4E665E3-1EDD-4EDB-A86C-4D320DF0DB9D}"/>
              </a:ext>
            </a:extLst>
          </p:cNvPr>
          <p:cNvSpPr txBox="1"/>
          <p:nvPr/>
        </p:nvSpPr>
        <p:spPr>
          <a:xfrm>
            <a:off x="647388" y="3459878"/>
            <a:ext cx="13388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m-KH" sz="2000" dirty="0">
                <a:latin typeface="Khmer OS Muol Light" panose="02000500000000020004" pitchFamily="2" charset="0"/>
                <a:cs typeface="Khmer OS Muol Light" panose="02000500000000020004" pitchFamily="2" charset="0"/>
              </a:rPr>
              <a:t>ជំពូក ០៥</a:t>
            </a:r>
            <a:endParaRPr lang="en-US" sz="2000" dirty="0">
              <a:latin typeface="Khmer OS Muol Light" panose="02000500000000020004" pitchFamily="2" charset="0"/>
              <a:cs typeface="Khmer OS Muol Light" panose="02000500000000020004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26AAF21-5CCE-4A89-BA72-E6BEE96DFAD7}"/>
              </a:ext>
            </a:extLst>
          </p:cNvPr>
          <p:cNvSpPr txBox="1"/>
          <p:nvPr/>
        </p:nvSpPr>
        <p:spPr>
          <a:xfrm>
            <a:off x="4678564" y="3463540"/>
            <a:ext cx="13388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m-KH" sz="2000" dirty="0">
                <a:latin typeface="Khmer OS Muol Light" panose="02000500000000020004" pitchFamily="2" charset="0"/>
                <a:cs typeface="Khmer OS Muol Light" panose="02000500000000020004" pitchFamily="2" charset="0"/>
              </a:rPr>
              <a:t>ជំពូក ០៦</a:t>
            </a:r>
            <a:endParaRPr lang="en-US" sz="2000" dirty="0">
              <a:latin typeface="Khmer OS Muol Light" panose="02000500000000020004" pitchFamily="2" charset="0"/>
              <a:cs typeface="Khmer OS Muol Light" panose="02000500000000020004" pitchFamily="2" charset="0"/>
            </a:endParaRPr>
          </a:p>
        </p:txBody>
      </p:sp>
      <p:sp>
        <p:nvSpPr>
          <p:cNvPr id="23" name="Google Shape;305;p31">
            <a:extLst>
              <a:ext uri="{FF2B5EF4-FFF2-40B4-BE49-F238E27FC236}">
                <a16:creationId xmlns:a16="http://schemas.microsoft.com/office/drawing/2014/main" id="{90896254-5862-47DD-864E-87E201C7EEDB}"/>
              </a:ext>
            </a:extLst>
          </p:cNvPr>
          <p:cNvSpPr txBox="1">
            <a:spLocks/>
          </p:cNvSpPr>
          <p:nvPr/>
        </p:nvSpPr>
        <p:spPr>
          <a:xfrm>
            <a:off x="750896" y="257859"/>
            <a:ext cx="1284099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Quicksand"/>
              <a:buNone/>
              <a:defRPr sz="72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Quicksand"/>
              <a:buNone/>
              <a:defRPr sz="5200" b="1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Quicksand"/>
              <a:buNone/>
              <a:defRPr sz="5200" b="1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Quicksand"/>
              <a:buNone/>
              <a:defRPr sz="5200" b="1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Quicksand"/>
              <a:buNone/>
              <a:defRPr sz="5200" b="1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Quicksand"/>
              <a:buNone/>
              <a:defRPr sz="5200" b="1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Quicksand"/>
              <a:buNone/>
              <a:defRPr sz="5200" b="1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Quicksand"/>
              <a:buNone/>
              <a:defRPr sz="5200" b="1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Quicksand"/>
              <a:buNone/>
              <a:defRPr sz="5200" b="1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algn="l"/>
            <a:r>
              <a:rPr lang="km-KH" sz="2400" dirty="0">
                <a:solidFill>
                  <a:srgbClr val="080808"/>
                </a:solidFill>
                <a:latin typeface="Khmer OS Muol Light-Kh Auto" panose="02000500000000020004" pitchFamily="2" charset="0"/>
                <a:cs typeface="Khmer OS Muol Light-Kh Auto" panose="02000500000000020004" pitchFamily="2" charset="0"/>
              </a:rPr>
              <a:t>មាតិកា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ACB9D6-41AC-43EF-ADF2-D9545AC045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0378" y="261313"/>
            <a:ext cx="359572" cy="361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6606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6ACB9D6-41AC-43EF-ADF2-D9545AC045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0378" y="261313"/>
            <a:ext cx="359572" cy="361156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09ADA68-AC9D-49D9-98A6-E820F0259905}"/>
              </a:ext>
            </a:extLst>
          </p:cNvPr>
          <p:cNvSpPr txBox="1"/>
          <p:nvPr/>
        </p:nvSpPr>
        <p:spPr>
          <a:xfrm>
            <a:off x="264050" y="346977"/>
            <a:ext cx="5298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Hardware Specification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B5849F-F8E0-C104-850C-6CD35BD86F3D}"/>
              </a:ext>
            </a:extLst>
          </p:cNvPr>
          <p:cNvSpPr txBox="1"/>
          <p:nvPr/>
        </p:nvSpPr>
        <p:spPr>
          <a:xfrm>
            <a:off x="443836" y="4668729"/>
            <a:ext cx="20707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m-KH" sz="10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ប្រព័ន្ធគ្រប់គ្រងថាមពលអគ្គិសនីឆ្លាតវៃ </a:t>
            </a:r>
            <a:endParaRPr lang="en-US" sz="1000" dirty="0">
              <a:latin typeface="Khmer OS Battambang" panose="02000500000000020004" pitchFamily="2" charset="0"/>
              <a:cs typeface="Khmer OS Battambang" panose="02000500000000020004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BE2A22-C1BC-656D-8621-3CB31DCFC7FF}"/>
              </a:ext>
            </a:extLst>
          </p:cNvPr>
          <p:cNvSpPr txBox="1"/>
          <p:nvPr/>
        </p:nvSpPr>
        <p:spPr>
          <a:xfrm>
            <a:off x="7831729" y="4704082"/>
            <a:ext cx="9749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kern="1200" dirty="0">
                <a:solidFill>
                  <a:srgbClr val="080808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B’EcE17-5A</a:t>
            </a:r>
            <a:r>
              <a:rPr lang="en-US" sz="1000" kern="1200" baseline="-25000" dirty="0">
                <a:solidFill>
                  <a:srgbClr val="080808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14</a:t>
            </a:r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7A0A19-86B8-4495-9E5E-96D59A839E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8532" y="776758"/>
            <a:ext cx="4731418" cy="3548564"/>
          </a:xfrm>
          <a:prstGeom prst="rect">
            <a:avLst/>
          </a:prstGeom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16D8F41A-29CF-480F-9B12-C779D0C5D0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0478605"/>
              </p:ext>
            </p:extLst>
          </p:nvPr>
        </p:nvGraphicFramePr>
        <p:xfrm>
          <a:off x="264050" y="865235"/>
          <a:ext cx="3829236" cy="3654567"/>
        </p:xfrm>
        <a:graphic>
          <a:graphicData uri="http://schemas.openxmlformats.org/drawingml/2006/table">
            <a:tbl>
              <a:tblPr firstRow="1" bandRow="1">
                <a:tableStyleId>{97B9260E-6910-4911-94DB-83BCA06203C8}</a:tableStyleId>
              </a:tblPr>
              <a:tblGrid>
                <a:gridCol w="1914618">
                  <a:extLst>
                    <a:ext uri="{9D8B030D-6E8A-4147-A177-3AD203B41FA5}">
                      <a16:colId xmlns:a16="http://schemas.microsoft.com/office/drawing/2014/main" val="1609255480"/>
                    </a:ext>
                  </a:extLst>
                </a:gridCol>
                <a:gridCol w="1914618">
                  <a:extLst>
                    <a:ext uri="{9D8B030D-6E8A-4147-A177-3AD203B41FA5}">
                      <a16:colId xmlns:a16="http://schemas.microsoft.com/office/drawing/2014/main" val="3742656542"/>
                    </a:ext>
                  </a:extLst>
                </a:gridCol>
              </a:tblGrid>
              <a:tr h="304463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Dimension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159.27 x 139.27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9207651"/>
                  </a:ext>
                </a:extLst>
              </a:tr>
              <a:tr h="304463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Supply Voltage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VAC (100-260V)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8522404"/>
                  </a:ext>
                </a:extLst>
              </a:tr>
              <a:tr h="304463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Power consumption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10W standby mode (AC current)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5053079"/>
                  </a:ext>
                </a:extLst>
              </a:tr>
              <a:tr h="304463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Output voltage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3.3V, 5V, 12V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8891528"/>
                  </a:ext>
                </a:extLst>
              </a:tr>
              <a:tr h="304463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Processors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STM32F405, ESP32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2231439"/>
                  </a:ext>
                </a:extLst>
              </a:tr>
              <a:tr h="304463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Ethernet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Support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5313734"/>
                  </a:ext>
                </a:extLst>
              </a:tr>
              <a:tr h="304463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Wi-Fi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2.4Ghz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262473"/>
                  </a:ext>
                </a:extLst>
              </a:tr>
              <a:tr h="304463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UART, USB, RS485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Support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008159"/>
                  </a:ext>
                </a:extLst>
              </a:tr>
              <a:tr h="304463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Energy meter (5CH)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Voltage, Current, Freq, Power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9250659"/>
                  </a:ext>
                </a:extLst>
              </a:tr>
              <a:tr h="304463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 dimmer (2CH)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BT136 TRIAC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5209986"/>
                  </a:ext>
                </a:extLst>
              </a:tr>
              <a:tr h="304463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Protection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Over voltage, current, coil relay control, isolated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80143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61551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6ACB9D6-41AC-43EF-ADF2-D9545AC045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0378" y="261313"/>
            <a:ext cx="359572" cy="36115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5F0F159-DBF4-4C18-8934-113F7A495419}"/>
              </a:ext>
            </a:extLst>
          </p:cNvPr>
          <p:cNvSpPr/>
          <p:nvPr/>
        </p:nvSpPr>
        <p:spPr>
          <a:xfrm>
            <a:off x="3061009" y="2082257"/>
            <a:ext cx="302198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km-KH" sz="4000" dirty="0">
                <a:latin typeface="Khmer OS Muol Light" panose="02000500000000020004" pitchFamily="2" charset="0"/>
                <a:cs typeface="Khmer OS Muol Light" panose="02000500000000020004" pitchFamily="2" charset="0"/>
              </a:rPr>
              <a:t>សេចក្តីផ្តើម</a:t>
            </a:r>
            <a:endParaRPr lang="en-US" sz="4000" dirty="0">
              <a:latin typeface="Khmer OS Muol Light" panose="02000500000000020004" pitchFamily="2" charset="0"/>
              <a:cs typeface="Khmer OS Muol Light" panose="02000500000000020004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073728D-AB76-4131-BCAF-C7586DE67E9D}"/>
              </a:ext>
            </a:extLst>
          </p:cNvPr>
          <p:cNvSpPr/>
          <p:nvPr/>
        </p:nvSpPr>
        <p:spPr>
          <a:xfrm>
            <a:off x="154030" y="154788"/>
            <a:ext cx="8835940" cy="4833924"/>
          </a:xfrm>
          <a:prstGeom prst="rect">
            <a:avLst/>
          </a:prstGeom>
          <a:solidFill>
            <a:srgbClr val="BDD7EE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52A8F434-24B5-46C8-BBD7-553BE5F2DFFE}"/>
              </a:ext>
            </a:extLst>
          </p:cNvPr>
          <p:cNvSpPr/>
          <p:nvPr/>
        </p:nvSpPr>
        <p:spPr>
          <a:xfrm>
            <a:off x="567744" y="2082257"/>
            <a:ext cx="800850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km-KH" sz="4000" dirty="0">
                <a:latin typeface="Khmer OS Muol Light" panose="02000500000000020004" pitchFamily="2" charset="0"/>
                <a:cs typeface="Khmer OS Muol Light" panose="02000500000000020004" pitchFamily="2" charset="0"/>
              </a:rPr>
              <a:t>ការសរសេរកូដ និង</a:t>
            </a:r>
            <a:r>
              <a:rPr lang="en-US" sz="4000" dirty="0">
                <a:latin typeface="Khmer OS Muol Light" panose="02000500000000020004" pitchFamily="2" charset="0"/>
                <a:cs typeface="Khmer OS Muol Light" panose="02000500000000020004" pitchFamily="2" charset="0"/>
              </a:rPr>
              <a:t> 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Communication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C2E7B76-1AF0-4845-8C29-972B787974EF}"/>
              </a:ext>
            </a:extLst>
          </p:cNvPr>
          <p:cNvSpPr txBox="1"/>
          <p:nvPr/>
        </p:nvSpPr>
        <p:spPr>
          <a:xfrm>
            <a:off x="4134218" y="1345082"/>
            <a:ext cx="8755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m-KH" sz="3200" dirty="0">
                <a:latin typeface="Khmer OS Muol Light" panose="02000500000000020004" pitchFamily="2" charset="0"/>
                <a:cs typeface="Khmer OS Muol Light" panose="02000500000000020004" pitchFamily="2" charset="0"/>
              </a:rPr>
              <a:t>០៣</a:t>
            </a:r>
            <a:endParaRPr lang="en-US" sz="3200" dirty="0">
              <a:latin typeface="Khmer OS Muol Light" panose="02000500000000020004" pitchFamily="2" charset="0"/>
              <a:cs typeface="Khmer OS Muol Light" panose="02000500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50277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6ACB9D6-41AC-43EF-ADF2-D9545AC045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0378" y="261313"/>
            <a:ext cx="359572" cy="361156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09ADA68-AC9D-49D9-98A6-E820F0259905}"/>
              </a:ext>
            </a:extLst>
          </p:cNvPr>
          <p:cNvSpPr txBox="1"/>
          <p:nvPr/>
        </p:nvSpPr>
        <p:spPr>
          <a:xfrm>
            <a:off x="264049" y="346977"/>
            <a:ext cx="59413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m-KH" sz="2000" dirty="0">
                <a:latin typeface="Khmer OS Muol Light" panose="02000500000000020004" pitchFamily="2" charset="0"/>
                <a:cs typeface="Khmer OS Muol Light" panose="02000500000000020004" pitchFamily="2" charset="0"/>
              </a:rPr>
              <a:t>៣</a:t>
            </a:r>
            <a:r>
              <a:rPr lang="en-US" sz="2000" dirty="0">
                <a:latin typeface="Khmer OS Muol Light" panose="02000500000000020004" pitchFamily="2" charset="0"/>
                <a:cs typeface="Khmer OS Muol Light" panose="02000500000000020004" pitchFamily="2" charset="0"/>
              </a:rPr>
              <a:t>.</a:t>
            </a:r>
            <a:r>
              <a:rPr lang="km-KH" sz="2000" dirty="0">
                <a:latin typeface="Khmer OS Muol Light" panose="02000500000000020004" pitchFamily="2" charset="0"/>
                <a:cs typeface="Khmer OS Muol Light" panose="02000500000000020004" pitchFamily="2" charset="0"/>
              </a:rPr>
              <a:t>១ ការសរសេរកូដជាមួយ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Micro-Controllers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B5849F-F8E0-C104-850C-6CD35BD86F3D}"/>
              </a:ext>
            </a:extLst>
          </p:cNvPr>
          <p:cNvSpPr txBox="1"/>
          <p:nvPr/>
        </p:nvSpPr>
        <p:spPr>
          <a:xfrm>
            <a:off x="443836" y="4668729"/>
            <a:ext cx="20707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m-KH" sz="10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ប្រព័ន្ធគ្រប់គ្រងថាមពលអគ្គិសនីឆ្លាតវៃ </a:t>
            </a:r>
            <a:endParaRPr lang="en-US" sz="1000" dirty="0">
              <a:latin typeface="Khmer OS Battambang" panose="02000500000000020004" pitchFamily="2" charset="0"/>
              <a:cs typeface="Khmer OS Battambang" panose="02000500000000020004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5A8D02-C2C4-549A-3D8D-C690047C6FFC}"/>
              </a:ext>
            </a:extLst>
          </p:cNvPr>
          <p:cNvSpPr txBox="1"/>
          <p:nvPr/>
        </p:nvSpPr>
        <p:spPr>
          <a:xfrm>
            <a:off x="8399031" y="4693675"/>
            <a:ext cx="40588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m-KH" sz="1100" dirty="0">
                <a:latin typeface="Khmer OS Muol Light" panose="02000500000000020004" pitchFamily="2" charset="0"/>
                <a:cs typeface="Khmer OS Muol Light" panose="02000500000000020004" pitchFamily="2" charset="0"/>
              </a:rPr>
              <a:t>១៦</a:t>
            </a:r>
            <a:endParaRPr lang="en-US" sz="1100" dirty="0">
              <a:latin typeface="Khmer OS Muol Light" panose="02000500000000020004" pitchFamily="2" charset="0"/>
              <a:cs typeface="Khmer OS Muol Light" panose="02000500000000020004" pitchFamily="2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786B91D-1D58-4CE0-B816-82183ADEC7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6564" y="1174030"/>
            <a:ext cx="812880" cy="47101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8930A4C-3448-4596-9746-B15D47B9691A}"/>
              </a:ext>
            </a:extLst>
          </p:cNvPr>
          <p:cNvSpPr/>
          <p:nvPr/>
        </p:nvSpPr>
        <p:spPr>
          <a:xfrm>
            <a:off x="655002" y="1694711"/>
            <a:ext cx="1936007" cy="369332"/>
          </a:xfrm>
          <a:prstGeom prst="rect">
            <a:avLst/>
          </a:prstGeom>
          <a:noFill/>
          <a:ln>
            <a:solidFill>
              <a:srgbClr val="080808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B981F02-38B9-4AAA-A6B9-252C36DF20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66752" y="1264178"/>
            <a:ext cx="890430" cy="380867"/>
          </a:xfrm>
          <a:prstGeom prst="rect">
            <a:avLst/>
          </a:prstGeom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EF90DCD-2ED6-4D77-814D-3858AF5B3303}"/>
              </a:ext>
            </a:extLst>
          </p:cNvPr>
          <p:cNvCxnSpPr>
            <a:cxnSpLocks/>
          </p:cNvCxnSpPr>
          <p:nvPr/>
        </p:nvCxnSpPr>
        <p:spPr>
          <a:xfrm>
            <a:off x="1544237" y="2064043"/>
            <a:ext cx="0" cy="358471"/>
          </a:xfrm>
          <a:prstGeom prst="straightConnector1">
            <a:avLst/>
          </a:prstGeom>
          <a:ln w="28575">
            <a:solidFill>
              <a:srgbClr val="080808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E5D70BD0-9945-4A7C-BFBD-F74DEEDC73B3}"/>
              </a:ext>
            </a:extLst>
          </p:cNvPr>
          <p:cNvSpPr txBox="1"/>
          <p:nvPr/>
        </p:nvSpPr>
        <p:spPr>
          <a:xfrm>
            <a:off x="878675" y="1710100"/>
            <a:ext cx="14886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STM32 (Node)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6B91298-DC80-4A71-84A4-CC2A5FF84FCF}"/>
              </a:ext>
            </a:extLst>
          </p:cNvPr>
          <p:cNvSpPr txBox="1"/>
          <p:nvPr/>
        </p:nvSpPr>
        <p:spPr>
          <a:xfrm>
            <a:off x="3720292" y="1691104"/>
            <a:ext cx="158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Gateway ESP32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87C1851-7D3E-47DB-B955-EA6BD267CEAD}"/>
              </a:ext>
            </a:extLst>
          </p:cNvPr>
          <p:cNvSpPr/>
          <p:nvPr/>
        </p:nvSpPr>
        <p:spPr>
          <a:xfrm>
            <a:off x="3544539" y="1684742"/>
            <a:ext cx="1936007" cy="369332"/>
          </a:xfrm>
          <a:prstGeom prst="rect">
            <a:avLst/>
          </a:prstGeom>
          <a:noFill/>
          <a:ln>
            <a:solidFill>
              <a:srgbClr val="080808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FEA301F-BF45-4505-B774-40EAAB10C3F7}"/>
              </a:ext>
            </a:extLst>
          </p:cNvPr>
          <p:cNvCxnSpPr>
            <a:cxnSpLocks/>
          </p:cNvCxnSpPr>
          <p:nvPr/>
        </p:nvCxnSpPr>
        <p:spPr>
          <a:xfrm>
            <a:off x="5480546" y="1869408"/>
            <a:ext cx="982478" cy="0"/>
          </a:xfrm>
          <a:prstGeom prst="straightConnector1">
            <a:avLst/>
          </a:prstGeom>
          <a:ln w="28575">
            <a:solidFill>
              <a:srgbClr val="080808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F3496C55-3207-4677-A82A-AE6B856A30AB}"/>
              </a:ext>
            </a:extLst>
          </p:cNvPr>
          <p:cNvSpPr/>
          <p:nvPr/>
        </p:nvSpPr>
        <p:spPr>
          <a:xfrm>
            <a:off x="6463024" y="1694711"/>
            <a:ext cx="1936007" cy="369332"/>
          </a:xfrm>
          <a:prstGeom prst="rect">
            <a:avLst/>
          </a:prstGeom>
          <a:noFill/>
          <a:ln>
            <a:solidFill>
              <a:srgbClr val="080808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90EFEBA8-5FF8-47C9-9E44-90C01686AF91}"/>
              </a:ext>
            </a:extLst>
          </p:cNvPr>
          <p:cNvCxnSpPr>
            <a:cxnSpLocks/>
          </p:cNvCxnSpPr>
          <p:nvPr/>
        </p:nvCxnSpPr>
        <p:spPr>
          <a:xfrm>
            <a:off x="2576535" y="1869408"/>
            <a:ext cx="982478" cy="0"/>
          </a:xfrm>
          <a:prstGeom prst="straightConnector1">
            <a:avLst/>
          </a:prstGeom>
          <a:ln w="28575">
            <a:solidFill>
              <a:srgbClr val="080808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43">
            <a:extLst>
              <a:ext uri="{FF2B5EF4-FFF2-40B4-BE49-F238E27FC236}">
                <a16:creationId xmlns:a16="http://schemas.microsoft.com/office/drawing/2014/main" id="{062F7DF9-CCA1-4AE5-BEAA-458565F980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0451" y="1310007"/>
            <a:ext cx="1621152" cy="335038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E7859A2A-3A7F-4FC5-B18F-E65376BAF17E}"/>
              </a:ext>
            </a:extLst>
          </p:cNvPr>
          <p:cNvSpPr txBox="1"/>
          <p:nvPr/>
        </p:nvSpPr>
        <p:spPr>
          <a:xfrm>
            <a:off x="6931921" y="1695589"/>
            <a:ext cx="12489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IoT Platform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994E9FE-872E-4B66-A449-2542F270F55E}"/>
              </a:ext>
            </a:extLst>
          </p:cNvPr>
          <p:cNvSpPr/>
          <p:nvPr/>
        </p:nvSpPr>
        <p:spPr>
          <a:xfrm>
            <a:off x="511819" y="2422514"/>
            <a:ext cx="2216184" cy="540009"/>
          </a:xfrm>
          <a:prstGeom prst="rect">
            <a:avLst/>
          </a:prstGeom>
          <a:noFill/>
          <a:ln>
            <a:solidFill>
              <a:srgbClr val="080808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ight Brace 48">
            <a:extLst>
              <a:ext uri="{FF2B5EF4-FFF2-40B4-BE49-F238E27FC236}">
                <a16:creationId xmlns:a16="http://schemas.microsoft.com/office/drawing/2014/main" id="{97AF39BF-44F4-41A8-B285-AADABCC6BE36}"/>
              </a:ext>
            </a:extLst>
          </p:cNvPr>
          <p:cNvSpPr/>
          <p:nvPr/>
        </p:nvSpPr>
        <p:spPr>
          <a:xfrm rot="16200000">
            <a:off x="2973919" y="-396250"/>
            <a:ext cx="184615" cy="2892631"/>
          </a:xfrm>
          <a:prstGeom prst="rightBrace">
            <a:avLst/>
          </a:prstGeom>
          <a:ln>
            <a:solidFill>
              <a:srgbClr val="08080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0AD7000-F546-4A66-B975-00FEF8B33A6C}"/>
              </a:ext>
            </a:extLst>
          </p:cNvPr>
          <p:cNvSpPr txBox="1"/>
          <p:nvPr/>
        </p:nvSpPr>
        <p:spPr>
          <a:xfrm>
            <a:off x="1832555" y="741788"/>
            <a:ext cx="246734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Integrated Development Environment (IDE)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5EF1A07-4853-4DAD-862B-6CEE0A4E480C}"/>
              </a:ext>
            </a:extLst>
          </p:cNvPr>
          <p:cNvSpPr txBox="1"/>
          <p:nvPr/>
        </p:nvSpPr>
        <p:spPr>
          <a:xfrm>
            <a:off x="2762768" y="1571600"/>
            <a:ext cx="6030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UART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F07EF6C-E1AE-4EC9-9287-73AA90E000B0}"/>
              </a:ext>
            </a:extLst>
          </p:cNvPr>
          <p:cNvSpPr txBox="1"/>
          <p:nvPr/>
        </p:nvSpPr>
        <p:spPr>
          <a:xfrm>
            <a:off x="5684220" y="1557249"/>
            <a:ext cx="6206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MQTT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959F0DD-350B-4533-AC5C-8FAED0418FFE}"/>
              </a:ext>
            </a:extLst>
          </p:cNvPr>
          <p:cNvCxnSpPr>
            <a:cxnSpLocks/>
          </p:cNvCxnSpPr>
          <p:nvPr/>
        </p:nvCxnSpPr>
        <p:spPr>
          <a:xfrm>
            <a:off x="511819" y="2642069"/>
            <a:ext cx="2216184" cy="0"/>
          </a:xfrm>
          <a:prstGeom prst="line">
            <a:avLst/>
          </a:prstGeom>
          <a:ln w="19050">
            <a:solidFill>
              <a:srgbClr val="08080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519DC5C5-4A2A-4596-B45A-26267510DB40}"/>
              </a:ext>
            </a:extLst>
          </p:cNvPr>
          <p:cNvSpPr txBox="1"/>
          <p:nvPr/>
        </p:nvSpPr>
        <p:spPr>
          <a:xfrm>
            <a:off x="3499945" y="889175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E06771D-FBC3-427C-B274-B48B295CED0A}"/>
              </a:ext>
            </a:extLst>
          </p:cNvPr>
          <p:cNvSpPr txBox="1"/>
          <p:nvPr/>
        </p:nvSpPr>
        <p:spPr>
          <a:xfrm>
            <a:off x="1170396" y="2384741"/>
            <a:ext cx="8590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Initialize 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0A9114B-4227-4BE5-ABD1-CB7292F464EA}"/>
              </a:ext>
            </a:extLst>
          </p:cNvPr>
          <p:cNvSpPr txBox="1"/>
          <p:nvPr/>
        </p:nvSpPr>
        <p:spPr>
          <a:xfrm>
            <a:off x="599714" y="2671424"/>
            <a:ext cx="19768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GPIOs, Timer PWM, UART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7EA8F606-3205-415B-8062-D03CB7FAF983}"/>
              </a:ext>
            </a:extLst>
          </p:cNvPr>
          <p:cNvSpPr/>
          <p:nvPr/>
        </p:nvSpPr>
        <p:spPr>
          <a:xfrm>
            <a:off x="491827" y="3333529"/>
            <a:ext cx="2216184" cy="540009"/>
          </a:xfrm>
          <a:prstGeom prst="rect">
            <a:avLst/>
          </a:prstGeom>
          <a:noFill/>
          <a:ln>
            <a:solidFill>
              <a:srgbClr val="080808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A80A6339-4415-4F6B-A924-02CF721A4AAB}"/>
              </a:ext>
            </a:extLst>
          </p:cNvPr>
          <p:cNvCxnSpPr>
            <a:cxnSpLocks/>
          </p:cNvCxnSpPr>
          <p:nvPr/>
        </p:nvCxnSpPr>
        <p:spPr>
          <a:xfrm>
            <a:off x="1531892" y="2975058"/>
            <a:ext cx="0" cy="358471"/>
          </a:xfrm>
          <a:prstGeom prst="straightConnector1">
            <a:avLst/>
          </a:prstGeom>
          <a:ln w="28575">
            <a:solidFill>
              <a:srgbClr val="080808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CFC573CA-2DDD-4DA7-B8A7-8C4FEA9C2346}"/>
              </a:ext>
            </a:extLst>
          </p:cNvPr>
          <p:cNvSpPr txBox="1"/>
          <p:nvPr/>
        </p:nvSpPr>
        <p:spPr>
          <a:xfrm>
            <a:off x="955271" y="3565761"/>
            <a:ext cx="11779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Energy Meter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92AC27D-BE84-47D6-AC12-0EDBADDB7B7E}"/>
              </a:ext>
            </a:extLst>
          </p:cNvPr>
          <p:cNvSpPr txBox="1"/>
          <p:nvPr/>
        </p:nvSpPr>
        <p:spPr>
          <a:xfrm>
            <a:off x="878675" y="3015793"/>
            <a:ext cx="6030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UART</a:t>
            </a: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17706B5C-32E2-49E9-AD5B-1FF98B3C16C1}"/>
              </a:ext>
            </a:extLst>
          </p:cNvPr>
          <p:cNvCxnSpPr>
            <a:cxnSpLocks/>
          </p:cNvCxnSpPr>
          <p:nvPr/>
        </p:nvCxnSpPr>
        <p:spPr>
          <a:xfrm>
            <a:off x="483845" y="3585433"/>
            <a:ext cx="2216184" cy="0"/>
          </a:xfrm>
          <a:prstGeom prst="line">
            <a:avLst/>
          </a:prstGeom>
          <a:ln w="19050">
            <a:solidFill>
              <a:srgbClr val="08080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9ABD7E74-7CBE-4AAA-8059-0CAED100B256}"/>
              </a:ext>
            </a:extLst>
          </p:cNvPr>
          <p:cNvSpPr txBox="1"/>
          <p:nvPr/>
        </p:nvSpPr>
        <p:spPr>
          <a:xfrm>
            <a:off x="1185319" y="3301494"/>
            <a:ext cx="7178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UART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F5A86B1D-CDFA-4790-9DCF-58A1E5BFC7B4}"/>
              </a:ext>
            </a:extLst>
          </p:cNvPr>
          <p:cNvSpPr/>
          <p:nvPr/>
        </p:nvSpPr>
        <p:spPr>
          <a:xfrm>
            <a:off x="3637336" y="3270448"/>
            <a:ext cx="2216184" cy="540009"/>
          </a:xfrm>
          <a:prstGeom prst="rect">
            <a:avLst/>
          </a:prstGeom>
          <a:noFill/>
          <a:ln>
            <a:solidFill>
              <a:srgbClr val="080808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03036E72-E18E-449B-A33B-9F2B9FFED9BF}"/>
              </a:ext>
            </a:extLst>
          </p:cNvPr>
          <p:cNvSpPr txBox="1"/>
          <p:nvPr/>
        </p:nvSpPr>
        <p:spPr>
          <a:xfrm>
            <a:off x="4095986" y="3502680"/>
            <a:ext cx="11779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HMI Display</a:t>
            </a: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87BF6496-16A4-4215-B775-22146FBD98AE}"/>
              </a:ext>
            </a:extLst>
          </p:cNvPr>
          <p:cNvCxnSpPr>
            <a:cxnSpLocks/>
          </p:cNvCxnSpPr>
          <p:nvPr/>
        </p:nvCxnSpPr>
        <p:spPr>
          <a:xfrm>
            <a:off x="3629354" y="3522352"/>
            <a:ext cx="2216184" cy="0"/>
          </a:xfrm>
          <a:prstGeom prst="line">
            <a:avLst/>
          </a:prstGeom>
          <a:ln w="19050">
            <a:solidFill>
              <a:srgbClr val="08080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2FB28480-B842-4822-96B6-31D470AD7409}"/>
              </a:ext>
            </a:extLst>
          </p:cNvPr>
          <p:cNvSpPr txBox="1"/>
          <p:nvPr/>
        </p:nvSpPr>
        <p:spPr>
          <a:xfrm>
            <a:off x="4330828" y="3238413"/>
            <a:ext cx="7178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UART</a:t>
            </a:r>
          </a:p>
        </p:txBody>
      </p: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65EE2277-BCD1-47EC-8E0D-AE44FB314BBD}"/>
              </a:ext>
            </a:extLst>
          </p:cNvPr>
          <p:cNvCxnSpPr>
            <a:cxnSpLocks/>
          </p:cNvCxnSpPr>
          <p:nvPr/>
        </p:nvCxnSpPr>
        <p:spPr>
          <a:xfrm>
            <a:off x="2735985" y="2719672"/>
            <a:ext cx="914400" cy="914400"/>
          </a:xfrm>
          <a:prstGeom prst="bentConnector3">
            <a:avLst>
              <a:gd name="adj1" fmla="val 43104"/>
            </a:avLst>
          </a:prstGeom>
          <a:ln w="28575">
            <a:solidFill>
              <a:srgbClr val="08080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angle 61">
            <a:extLst>
              <a:ext uri="{FF2B5EF4-FFF2-40B4-BE49-F238E27FC236}">
                <a16:creationId xmlns:a16="http://schemas.microsoft.com/office/drawing/2014/main" id="{572F641E-647F-41E4-ACE2-A60C8AB19543}"/>
              </a:ext>
            </a:extLst>
          </p:cNvPr>
          <p:cNvSpPr/>
          <p:nvPr/>
        </p:nvSpPr>
        <p:spPr>
          <a:xfrm>
            <a:off x="3629354" y="4059124"/>
            <a:ext cx="2216184" cy="540009"/>
          </a:xfrm>
          <a:prstGeom prst="rect">
            <a:avLst/>
          </a:prstGeom>
          <a:noFill/>
          <a:ln>
            <a:solidFill>
              <a:srgbClr val="080808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64162E90-73E7-4713-8513-323FF0FC0DFD}"/>
              </a:ext>
            </a:extLst>
          </p:cNvPr>
          <p:cNvSpPr txBox="1"/>
          <p:nvPr/>
        </p:nvSpPr>
        <p:spPr>
          <a:xfrm>
            <a:off x="3972607" y="4303274"/>
            <a:ext cx="15456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Dimmer (TRIAC)</a:t>
            </a:r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0EBCB007-F452-408D-8DE2-463B76325601}"/>
              </a:ext>
            </a:extLst>
          </p:cNvPr>
          <p:cNvCxnSpPr>
            <a:cxnSpLocks/>
          </p:cNvCxnSpPr>
          <p:nvPr/>
        </p:nvCxnSpPr>
        <p:spPr>
          <a:xfrm>
            <a:off x="3621372" y="4311028"/>
            <a:ext cx="2216184" cy="0"/>
          </a:xfrm>
          <a:prstGeom prst="line">
            <a:avLst/>
          </a:prstGeom>
          <a:ln w="19050">
            <a:solidFill>
              <a:srgbClr val="08080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6C7EC688-352C-4D91-94EA-52549D959C48}"/>
              </a:ext>
            </a:extLst>
          </p:cNvPr>
          <p:cNvSpPr txBox="1"/>
          <p:nvPr/>
        </p:nvSpPr>
        <p:spPr>
          <a:xfrm>
            <a:off x="4135878" y="4026403"/>
            <a:ext cx="11779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Timer PWM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EF4A5872-C26E-49C0-8961-71374B9D9529}"/>
              </a:ext>
            </a:extLst>
          </p:cNvPr>
          <p:cNvSpPr/>
          <p:nvPr/>
        </p:nvSpPr>
        <p:spPr>
          <a:xfrm>
            <a:off x="6435989" y="3597796"/>
            <a:ext cx="2216184" cy="540009"/>
          </a:xfrm>
          <a:prstGeom prst="rect">
            <a:avLst/>
          </a:prstGeom>
          <a:noFill/>
          <a:ln>
            <a:solidFill>
              <a:srgbClr val="080808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C44C1700-FCD0-4A30-B28E-9FC0224AFA1E}"/>
              </a:ext>
            </a:extLst>
          </p:cNvPr>
          <p:cNvSpPr txBox="1"/>
          <p:nvPr/>
        </p:nvSpPr>
        <p:spPr>
          <a:xfrm>
            <a:off x="6463024" y="3831370"/>
            <a:ext cx="22779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Manual Switch, LED, Relay</a:t>
            </a:r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E7F40A85-A6FF-4476-A4E2-6A32C982A6F5}"/>
              </a:ext>
            </a:extLst>
          </p:cNvPr>
          <p:cNvCxnSpPr>
            <a:cxnSpLocks/>
          </p:cNvCxnSpPr>
          <p:nvPr/>
        </p:nvCxnSpPr>
        <p:spPr>
          <a:xfrm>
            <a:off x="6428007" y="3849700"/>
            <a:ext cx="2216184" cy="0"/>
          </a:xfrm>
          <a:prstGeom prst="line">
            <a:avLst/>
          </a:prstGeom>
          <a:ln w="19050">
            <a:solidFill>
              <a:srgbClr val="08080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84C05D18-92A7-4A43-8BDE-6BBAE68757D3}"/>
              </a:ext>
            </a:extLst>
          </p:cNvPr>
          <p:cNvSpPr txBox="1"/>
          <p:nvPr/>
        </p:nvSpPr>
        <p:spPr>
          <a:xfrm>
            <a:off x="7129481" y="3565761"/>
            <a:ext cx="7178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GPIOs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2195CD4C-958E-4D41-98CC-C8312723835F}"/>
              </a:ext>
            </a:extLst>
          </p:cNvPr>
          <p:cNvSpPr/>
          <p:nvPr/>
        </p:nvSpPr>
        <p:spPr>
          <a:xfrm>
            <a:off x="3616751" y="2449737"/>
            <a:ext cx="2216184" cy="540009"/>
          </a:xfrm>
          <a:prstGeom prst="rect">
            <a:avLst/>
          </a:prstGeom>
          <a:noFill/>
          <a:ln>
            <a:solidFill>
              <a:srgbClr val="080808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33FAE483-A898-4936-B8FE-7FB36377818B}"/>
              </a:ext>
            </a:extLst>
          </p:cNvPr>
          <p:cNvSpPr txBox="1"/>
          <p:nvPr/>
        </p:nvSpPr>
        <p:spPr>
          <a:xfrm>
            <a:off x="4191026" y="2681969"/>
            <a:ext cx="11932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Logger</a:t>
            </a:r>
          </a:p>
        </p:txBody>
      </p: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3258D386-3E9F-4B80-B226-C90A1B69E42A}"/>
              </a:ext>
            </a:extLst>
          </p:cNvPr>
          <p:cNvCxnSpPr>
            <a:cxnSpLocks/>
          </p:cNvCxnSpPr>
          <p:nvPr/>
        </p:nvCxnSpPr>
        <p:spPr>
          <a:xfrm>
            <a:off x="3608769" y="2701641"/>
            <a:ext cx="2216184" cy="0"/>
          </a:xfrm>
          <a:prstGeom prst="line">
            <a:avLst/>
          </a:prstGeom>
          <a:ln w="19050">
            <a:solidFill>
              <a:srgbClr val="08080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2D9443EF-7EFA-4C8B-8ADD-7518A2B7FFB2}"/>
              </a:ext>
            </a:extLst>
          </p:cNvPr>
          <p:cNvSpPr txBox="1"/>
          <p:nvPr/>
        </p:nvSpPr>
        <p:spPr>
          <a:xfrm>
            <a:off x="4310243" y="2417702"/>
            <a:ext cx="8141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I2C, SPI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57113F1A-C0B1-43A2-971E-E1EF5A7B19A3}"/>
              </a:ext>
            </a:extLst>
          </p:cNvPr>
          <p:cNvSpPr/>
          <p:nvPr/>
        </p:nvSpPr>
        <p:spPr>
          <a:xfrm>
            <a:off x="6415997" y="2405607"/>
            <a:ext cx="2216184" cy="540009"/>
          </a:xfrm>
          <a:prstGeom prst="rect">
            <a:avLst/>
          </a:prstGeom>
          <a:noFill/>
          <a:ln>
            <a:solidFill>
              <a:srgbClr val="080808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FF971A2A-5035-4CAB-8899-9CD1367B25DB}"/>
              </a:ext>
            </a:extLst>
          </p:cNvPr>
          <p:cNvSpPr txBox="1"/>
          <p:nvPr/>
        </p:nvSpPr>
        <p:spPr>
          <a:xfrm>
            <a:off x="7125509" y="2528080"/>
            <a:ext cx="8371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Ethernet</a:t>
            </a:r>
          </a:p>
        </p:txBody>
      </p: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FF59678E-5B32-4778-829B-ECC556958974}"/>
              </a:ext>
            </a:extLst>
          </p:cNvPr>
          <p:cNvCxnSpPr>
            <a:cxnSpLocks/>
          </p:cNvCxnSpPr>
          <p:nvPr/>
        </p:nvCxnSpPr>
        <p:spPr>
          <a:xfrm flipV="1">
            <a:off x="5872573" y="4137805"/>
            <a:ext cx="1610647" cy="590949"/>
          </a:xfrm>
          <a:prstGeom prst="bentConnector3">
            <a:avLst>
              <a:gd name="adj1" fmla="val 99725"/>
            </a:avLst>
          </a:prstGeom>
          <a:ln w="28575">
            <a:solidFill>
              <a:srgbClr val="08080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nector: Elbow 92">
            <a:extLst>
              <a:ext uri="{FF2B5EF4-FFF2-40B4-BE49-F238E27FC236}">
                <a16:creationId xmlns:a16="http://schemas.microsoft.com/office/drawing/2014/main" id="{87FCAD5C-F5D5-414C-A874-06EF9977BFB7}"/>
              </a:ext>
            </a:extLst>
          </p:cNvPr>
          <p:cNvCxnSpPr>
            <a:cxnSpLocks/>
          </p:cNvCxnSpPr>
          <p:nvPr/>
        </p:nvCxnSpPr>
        <p:spPr>
          <a:xfrm>
            <a:off x="3130884" y="3634072"/>
            <a:ext cx="2741689" cy="1094682"/>
          </a:xfrm>
          <a:prstGeom prst="bentConnector3">
            <a:avLst>
              <a:gd name="adj1" fmla="val -28"/>
            </a:avLst>
          </a:prstGeom>
          <a:ln w="28575">
            <a:solidFill>
              <a:srgbClr val="08080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7B718ED1-DB26-4674-8E79-DA3AB49265CA}"/>
              </a:ext>
            </a:extLst>
          </p:cNvPr>
          <p:cNvCxnSpPr>
            <a:cxnSpLocks/>
          </p:cNvCxnSpPr>
          <p:nvPr/>
        </p:nvCxnSpPr>
        <p:spPr>
          <a:xfrm>
            <a:off x="3130884" y="4391345"/>
            <a:ext cx="498470" cy="0"/>
          </a:xfrm>
          <a:prstGeom prst="straightConnector1">
            <a:avLst/>
          </a:prstGeom>
          <a:ln w="28575">
            <a:solidFill>
              <a:srgbClr val="080808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7B8DACFA-128F-4188-82E4-A2FE2B28F853}"/>
              </a:ext>
            </a:extLst>
          </p:cNvPr>
          <p:cNvCxnSpPr>
            <a:cxnSpLocks/>
          </p:cNvCxnSpPr>
          <p:nvPr/>
        </p:nvCxnSpPr>
        <p:spPr>
          <a:xfrm>
            <a:off x="4603960" y="2064043"/>
            <a:ext cx="0" cy="385694"/>
          </a:xfrm>
          <a:prstGeom prst="straightConnector1">
            <a:avLst/>
          </a:prstGeom>
          <a:ln w="28575">
            <a:solidFill>
              <a:srgbClr val="080808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9" name="Connector: Elbow 108">
            <a:extLst>
              <a:ext uri="{FF2B5EF4-FFF2-40B4-BE49-F238E27FC236}">
                <a16:creationId xmlns:a16="http://schemas.microsoft.com/office/drawing/2014/main" id="{B855FAE3-2479-442B-A05E-49BD63AB2E57}"/>
              </a:ext>
            </a:extLst>
          </p:cNvPr>
          <p:cNvCxnSpPr>
            <a:cxnSpLocks/>
          </p:cNvCxnSpPr>
          <p:nvPr/>
        </p:nvCxnSpPr>
        <p:spPr>
          <a:xfrm flipV="1">
            <a:off x="6205415" y="2930858"/>
            <a:ext cx="1396602" cy="378834"/>
          </a:xfrm>
          <a:prstGeom prst="bentConnector3">
            <a:avLst>
              <a:gd name="adj1" fmla="val 99804"/>
            </a:avLst>
          </a:prstGeom>
          <a:ln w="28575">
            <a:solidFill>
              <a:srgbClr val="08080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onnector: Elbow 113">
            <a:extLst>
              <a:ext uri="{FF2B5EF4-FFF2-40B4-BE49-F238E27FC236}">
                <a16:creationId xmlns:a16="http://schemas.microsoft.com/office/drawing/2014/main" id="{3690FDCE-88B2-4E28-B057-28A96534A5A6}"/>
              </a:ext>
            </a:extLst>
          </p:cNvPr>
          <p:cNvCxnSpPr>
            <a:cxnSpLocks/>
          </p:cNvCxnSpPr>
          <p:nvPr/>
        </p:nvCxnSpPr>
        <p:spPr>
          <a:xfrm rot="16200000" flipH="1">
            <a:off x="5498318" y="2614765"/>
            <a:ext cx="1081053" cy="338088"/>
          </a:xfrm>
          <a:prstGeom prst="bentConnector3">
            <a:avLst>
              <a:gd name="adj1" fmla="val -556"/>
            </a:avLst>
          </a:prstGeom>
          <a:ln w="28575">
            <a:solidFill>
              <a:srgbClr val="08080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onnector: Elbow 121">
            <a:extLst>
              <a:ext uri="{FF2B5EF4-FFF2-40B4-BE49-F238E27FC236}">
                <a16:creationId xmlns:a16="http://schemas.microsoft.com/office/drawing/2014/main" id="{3E79FFDC-0B17-42CB-9B67-C42046397538}"/>
              </a:ext>
            </a:extLst>
          </p:cNvPr>
          <p:cNvCxnSpPr/>
          <p:nvPr/>
        </p:nvCxnSpPr>
        <p:spPr>
          <a:xfrm>
            <a:off x="5047730" y="2056551"/>
            <a:ext cx="823004" cy="179235"/>
          </a:xfrm>
          <a:prstGeom prst="bentConnector3">
            <a:avLst>
              <a:gd name="adj1" fmla="val -53868"/>
            </a:avLst>
          </a:prstGeom>
          <a:ln w="28575">
            <a:solidFill>
              <a:srgbClr val="08080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19577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6ACB9D6-41AC-43EF-ADF2-D9545AC045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0378" y="261313"/>
            <a:ext cx="359572" cy="361156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09ADA68-AC9D-49D9-98A6-E820F0259905}"/>
              </a:ext>
            </a:extLst>
          </p:cNvPr>
          <p:cNvSpPr txBox="1"/>
          <p:nvPr/>
        </p:nvSpPr>
        <p:spPr>
          <a:xfrm>
            <a:off x="264050" y="346977"/>
            <a:ext cx="57772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m-KH" sz="2000" dirty="0">
                <a:latin typeface="Khmer OS Muol Light" panose="02000500000000020004" pitchFamily="2" charset="0"/>
                <a:cs typeface="Khmer OS Muol Light" panose="02000500000000020004" pitchFamily="2" charset="0"/>
              </a:rPr>
              <a:t>៣</a:t>
            </a:r>
            <a:r>
              <a:rPr lang="en-US" sz="2000" dirty="0">
                <a:latin typeface="Khmer OS Muol Light" panose="02000500000000020004" pitchFamily="2" charset="0"/>
                <a:cs typeface="Khmer OS Muol Light" panose="02000500000000020004" pitchFamily="2" charset="0"/>
              </a:rPr>
              <a:t>.</a:t>
            </a:r>
            <a:r>
              <a:rPr lang="km-KH" sz="2000" dirty="0">
                <a:latin typeface="Khmer OS Muol Light" panose="02000500000000020004" pitchFamily="2" charset="0"/>
                <a:cs typeface="Khmer OS Muol Light" panose="02000500000000020004" pitchFamily="2" charset="0"/>
              </a:rPr>
              <a:t>១ ការសរសេរកូដជាមួយ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Micro-Controllers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B5849F-F8E0-C104-850C-6CD35BD86F3D}"/>
              </a:ext>
            </a:extLst>
          </p:cNvPr>
          <p:cNvSpPr txBox="1"/>
          <p:nvPr/>
        </p:nvSpPr>
        <p:spPr>
          <a:xfrm>
            <a:off x="443836" y="4668729"/>
            <a:ext cx="20707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m-KH" sz="10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ប្រព័ន្ធគ្រប់គ្រងថាមពលអគ្គិសនីឆ្លាតវៃ </a:t>
            </a:r>
            <a:endParaRPr lang="en-US" sz="1000" dirty="0">
              <a:latin typeface="Khmer OS Battambang" panose="02000500000000020004" pitchFamily="2" charset="0"/>
              <a:cs typeface="Khmer OS Battambang" panose="02000500000000020004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5A8D02-C2C4-549A-3D8D-C690047C6FFC}"/>
              </a:ext>
            </a:extLst>
          </p:cNvPr>
          <p:cNvSpPr txBox="1"/>
          <p:nvPr/>
        </p:nvSpPr>
        <p:spPr>
          <a:xfrm>
            <a:off x="8399031" y="4693675"/>
            <a:ext cx="4219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m-KH" sz="1100" dirty="0">
                <a:latin typeface="Khmer OS Muol Light" panose="02000500000000020004" pitchFamily="2" charset="0"/>
                <a:cs typeface="Khmer OS Muol Light" panose="02000500000000020004" pitchFamily="2" charset="0"/>
              </a:rPr>
              <a:t>១៧</a:t>
            </a:r>
            <a:endParaRPr lang="en-US" sz="1100" dirty="0">
              <a:latin typeface="Khmer OS Muol Light" panose="02000500000000020004" pitchFamily="2" charset="0"/>
              <a:cs typeface="Khmer OS Muol Light" panose="02000500000000020004" pitchFamily="2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67AE1F90-D996-4396-928D-861F64DC7E65}"/>
              </a:ext>
            </a:extLst>
          </p:cNvPr>
          <p:cNvSpPr txBox="1"/>
          <p:nvPr/>
        </p:nvSpPr>
        <p:spPr>
          <a:xfrm>
            <a:off x="7068914" y="4693675"/>
            <a:ext cx="9749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kern="1200" dirty="0">
                <a:solidFill>
                  <a:srgbClr val="080808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B’EcE17-5A</a:t>
            </a:r>
            <a:r>
              <a:rPr lang="en-US" sz="1000" kern="1200" baseline="-25000" dirty="0">
                <a:solidFill>
                  <a:srgbClr val="080808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14</a:t>
            </a:r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C27BA527-5ADD-44E6-AC49-A0DD6D2F3E20}"/>
              </a:ext>
            </a:extLst>
          </p:cNvPr>
          <p:cNvSpPr txBox="1"/>
          <p:nvPr/>
        </p:nvSpPr>
        <p:spPr>
          <a:xfrm>
            <a:off x="487980" y="792724"/>
            <a:ext cx="2211211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8080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STM32CubeIDE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AB47DF-469F-4561-8625-689066BD1F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050" y="1408053"/>
            <a:ext cx="4760543" cy="25997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78D7D6B-8D51-4A83-A170-C064DEF8AD8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667" t="1568" r="2507" b="3086"/>
          <a:stretch/>
        </p:blipFill>
        <p:spPr>
          <a:xfrm>
            <a:off x="5140329" y="792724"/>
            <a:ext cx="3515691" cy="343324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85AAC44-D97B-45ED-BC0E-1F856F4C41D1}"/>
              </a:ext>
            </a:extLst>
          </p:cNvPr>
          <p:cNvSpPr txBox="1"/>
          <p:nvPr/>
        </p:nvSpPr>
        <p:spPr>
          <a:xfrm>
            <a:off x="1324500" y="4149554"/>
            <a:ext cx="2380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m-KH" sz="12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រូបភាពទី ៣</a:t>
            </a:r>
            <a:r>
              <a:rPr lang="en-US" sz="12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.</a:t>
            </a:r>
            <a:r>
              <a:rPr lang="km-KH" sz="12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១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Clock Configuration 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DA77C00-1B34-4BB0-8581-62FBAAA80E89}"/>
              </a:ext>
            </a:extLst>
          </p:cNvPr>
          <p:cNvSpPr txBox="1"/>
          <p:nvPr/>
        </p:nvSpPr>
        <p:spPr>
          <a:xfrm>
            <a:off x="5712963" y="4257724"/>
            <a:ext cx="25019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m-KH" sz="12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រូបភាពទី ៣</a:t>
            </a:r>
            <a:r>
              <a:rPr lang="en-US" sz="12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.</a:t>
            </a:r>
            <a:r>
              <a:rPr lang="km-KH" sz="12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២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Pinout Configuration  </a:t>
            </a:r>
          </a:p>
        </p:txBody>
      </p:sp>
    </p:spTree>
    <p:extLst>
      <p:ext uri="{BB962C8B-B14F-4D97-AF65-F5344CB8AC3E}">
        <p14:creationId xmlns:p14="http://schemas.microsoft.com/office/powerpoint/2010/main" val="1757903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6ACB9D6-41AC-43EF-ADF2-D9545AC045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0378" y="261313"/>
            <a:ext cx="359572" cy="361156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09ADA68-AC9D-49D9-98A6-E820F0259905}"/>
              </a:ext>
            </a:extLst>
          </p:cNvPr>
          <p:cNvSpPr txBox="1"/>
          <p:nvPr/>
        </p:nvSpPr>
        <p:spPr>
          <a:xfrm>
            <a:off x="264050" y="346977"/>
            <a:ext cx="5298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m-KH" sz="1600" dirty="0">
                <a:latin typeface="Khmer OS Muol Light" panose="02000500000000020004" pitchFamily="2" charset="0"/>
                <a:cs typeface="Khmer OS Muol Light" panose="02000500000000020004" pitchFamily="2" charset="0"/>
              </a:rPr>
              <a:t>៣</a:t>
            </a:r>
            <a:r>
              <a:rPr lang="en-US" sz="1600" dirty="0">
                <a:latin typeface="Khmer OS Muol Light" panose="02000500000000020004" pitchFamily="2" charset="0"/>
                <a:cs typeface="Khmer OS Muol Light" panose="02000500000000020004" pitchFamily="2" charset="0"/>
              </a:rPr>
              <a:t>.</a:t>
            </a:r>
            <a:r>
              <a:rPr lang="km-KH" sz="1600" dirty="0">
                <a:latin typeface="Khmer OS Muol Light" panose="02000500000000020004" pitchFamily="2" charset="0"/>
                <a:cs typeface="Khmer OS Muol Light" panose="02000500000000020004" pitchFamily="2" charset="0"/>
              </a:rPr>
              <a:t>២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Devices Communication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B5849F-F8E0-C104-850C-6CD35BD86F3D}"/>
              </a:ext>
            </a:extLst>
          </p:cNvPr>
          <p:cNvSpPr txBox="1"/>
          <p:nvPr/>
        </p:nvSpPr>
        <p:spPr>
          <a:xfrm>
            <a:off x="443836" y="4668729"/>
            <a:ext cx="20707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m-KH" sz="10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ប្រព័ន្ធគ្រប់គ្រងថាមពលអគ្គិសនីឆ្លាតវៃ </a:t>
            </a:r>
            <a:endParaRPr lang="en-US" sz="1000" dirty="0">
              <a:latin typeface="Khmer OS Battambang" panose="02000500000000020004" pitchFamily="2" charset="0"/>
              <a:cs typeface="Khmer OS Battambang" panose="02000500000000020004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5A8D02-C2C4-549A-3D8D-C690047C6FFC}"/>
              </a:ext>
            </a:extLst>
          </p:cNvPr>
          <p:cNvSpPr txBox="1"/>
          <p:nvPr/>
        </p:nvSpPr>
        <p:spPr>
          <a:xfrm>
            <a:off x="8399031" y="4693675"/>
            <a:ext cx="40588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m-KH" sz="1100" dirty="0">
                <a:latin typeface="Khmer OS Muol Light" panose="02000500000000020004" pitchFamily="2" charset="0"/>
                <a:cs typeface="Khmer OS Muol Light" panose="02000500000000020004" pitchFamily="2" charset="0"/>
              </a:rPr>
              <a:t>១៨</a:t>
            </a:r>
            <a:endParaRPr lang="en-US" sz="1100" dirty="0">
              <a:latin typeface="Khmer OS Muol Light" panose="02000500000000020004" pitchFamily="2" charset="0"/>
              <a:cs typeface="Khmer OS Muol Light" panose="02000500000000020004" pitchFamily="2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67AE1F90-D996-4396-928D-861F64DC7E65}"/>
              </a:ext>
            </a:extLst>
          </p:cNvPr>
          <p:cNvSpPr txBox="1"/>
          <p:nvPr/>
        </p:nvSpPr>
        <p:spPr>
          <a:xfrm>
            <a:off x="7068914" y="4693675"/>
            <a:ext cx="9749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kern="1200" dirty="0">
                <a:solidFill>
                  <a:srgbClr val="080808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B’EcE17-5A</a:t>
            </a:r>
            <a:r>
              <a:rPr lang="en-US" sz="1000" kern="1200" baseline="-25000" dirty="0">
                <a:solidFill>
                  <a:srgbClr val="080808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14</a:t>
            </a:r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C27BA527-5ADD-44E6-AC49-A0DD6D2F3E20}"/>
              </a:ext>
            </a:extLst>
          </p:cNvPr>
          <p:cNvSpPr txBox="1"/>
          <p:nvPr/>
        </p:nvSpPr>
        <p:spPr>
          <a:xfrm>
            <a:off x="487980" y="792724"/>
            <a:ext cx="2211211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8080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STM32CubeIDE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16B0714-07DC-44E3-9477-BC0D0EDD18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0812" y="750455"/>
            <a:ext cx="3701159" cy="3506593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D8C507F-EBBE-47A4-A712-C851FEA310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1536531"/>
              </p:ext>
            </p:extLst>
          </p:nvPr>
        </p:nvGraphicFramePr>
        <p:xfrm>
          <a:off x="924562" y="1846038"/>
          <a:ext cx="3226911" cy="2212528"/>
        </p:xfrm>
        <a:graphic>
          <a:graphicData uri="http://schemas.openxmlformats.org/drawingml/2006/table">
            <a:tbl>
              <a:tblPr firstRow="1" bandRow="1">
                <a:tableStyleId>{97B9260E-6910-4911-94DB-83BCA06203C8}</a:tableStyleId>
              </a:tblPr>
              <a:tblGrid>
                <a:gridCol w="3226911">
                  <a:extLst>
                    <a:ext uri="{9D8B030D-6E8A-4147-A177-3AD203B41FA5}">
                      <a16:colId xmlns:a16="http://schemas.microsoft.com/office/drawing/2014/main" val="424464366"/>
                    </a:ext>
                  </a:extLst>
                </a:gridCol>
              </a:tblGrid>
              <a:tr h="335193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UART1_TX             RXD (BL0910)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5235212"/>
                  </a:ext>
                </a:extLst>
              </a:tr>
              <a:tr h="33519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UART1_RX             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TXD (BL0910)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5080588"/>
                  </a:ext>
                </a:extLst>
              </a:tr>
              <a:tr h="335193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UART2_TX              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RX0 (display)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2492857"/>
                  </a:ext>
                </a:extLst>
              </a:tr>
              <a:tr h="33519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UART2_RX             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TX0 (display)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752400"/>
                  </a:ext>
                </a:extLst>
              </a:tr>
              <a:tr h="33519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UART4_TX             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UART1_RX (ESP32)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5342563"/>
                  </a:ext>
                </a:extLst>
              </a:tr>
              <a:tr h="5365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UART4_RX             </a:t>
                      </a:r>
                      <a:r>
                        <a:rPr kumimoji="0" lang="en-US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Arial"/>
                        </a:rPr>
                        <a:t>UART1_TX (ESP32)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1430000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2CA07010-0CE5-424A-B73A-2FA6E7135B4A}"/>
              </a:ext>
            </a:extLst>
          </p:cNvPr>
          <p:cNvSpPr txBox="1"/>
          <p:nvPr/>
        </p:nvSpPr>
        <p:spPr>
          <a:xfrm>
            <a:off x="5712962" y="4288690"/>
            <a:ext cx="25019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m-KH" sz="12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រូបភាពទី ៣</a:t>
            </a:r>
            <a:r>
              <a:rPr lang="en-US" sz="12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.</a:t>
            </a:r>
            <a:r>
              <a:rPr lang="km-KH" sz="12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៣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Connectivity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0F4F03D6-5288-4D44-9DC6-36D62CAC7DEC}"/>
              </a:ext>
            </a:extLst>
          </p:cNvPr>
          <p:cNvSpPr/>
          <p:nvPr/>
        </p:nvSpPr>
        <p:spPr>
          <a:xfrm>
            <a:off x="2092851" y="1970606"/>
            <a:ext cx="249382" cy="488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6CD611C8-B957-435F-9BC7-29456ACEF1E4}"/>
              </a:ext>
            </a:extLst>
          </p:cNvPr>
          <p:cNvSpPr/>
          <p:nvPr/>
        </p:nvSpPr>
        <p:spPr>
          <a:xfrm>
            <a:off x="2092851" y="2666690"/>
            <a:ext cx="249382" cy="488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DBABDB8C-A15F-4F37-9C42-328D1FC085CD}"/>
              </a:ext>
            </a:extLst>
          </p:cNvPr>
          <p:cNvSpPr/>
          <p:nvPr/>
        </p:nvSpPr>
        <p:spPr>
          <a:xfrm>
            <a:off x="2092851" y="3362774"/>
            <a:ext cx="249382" cy="488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B76217BF-50AB-47AF-A354-4483281EDCC4}"/>
              </a:ext>
            </a:extLst>
          </p:cNvPr>
          <p:cNvSpPr/>
          <p:nvPr/>
        </p:nvSpPr>
        <p:spPr>
          <a:xfrm rot="10800000">
            <a:off x="2092851" y="3643406"/>
            <a:ext cx="249382" cy="488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4F21390E-93D4-4DC5-A8F2-C78643945985}"/>
              </a:ext>
            </a:extLst>
          </p:cNvPr>
          <p:cNvSpPr/>
          <p:nvPr/>
        </p:nvSpPr>
        <p:spPr>
          <a:xfrm rot="10800000">
            <a:off x="2092851" y="2996220"/>
            <a:ext cx="249382" cy="488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064057BF-C4C9-40F4-8AF8-808EBBC3E7B5}"/>
              </a:ext>
            </a:extLst>
          </p:cNvPr>
          <p:cNvSpPr/>
          <p:nvPr/>
        </p:nvSpPr>
        <p:spPr>
          <a:xfrm rot="10800000">
            <a:off x="2092851" y="2349034"/>
            <a:ext cx="249382" cy="488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9A7A86-8C4C-474D-B16B-92FA874A76C2}"/>
              </a:ext>
            </a:extLst>
          </p:cNvPr>
          <p:cNvSpPr txBox="1"/>
          <p:nvPr/>
        </p:nvSpPr>
        <p:spPr>
          <a:xfrm>
            <a:off x="1044022" y="1461517"/>
            <a:ext cx="26164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STM32              </a:t>
            </a:r>
            <a:r>
              <a:rPr lang="km-KH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​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Communication</a:t>
            </a:r>
          </a:p>
        </p:txBody>
      </p:sp>
    </p:spTree>
    <p:extLst>
      <p:ext uri="{BB962C8B-B14F-4D97-AF65-F5344CB8AC3E}">
        <p14:creationId xmlns:p14="http://schemas.microsoft.com/office/powerpoint/2010/main" val="35939513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6ACB9D6-41AC-43EF-ADF2-D9545AC045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0378" y="261313"/>
            <a:ext cx="359572" cy="361156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09ADA68-AC9D-49D9-98A6-E820F0259905}"/>
              </a:ext>
            </a:extLst>
          </p:cNvPr>
          <p:cNvSpPr txBox="1"/>
          <p:nvPr/>
        </p:nvSpPr>
        <p:spPr>
          <a:xfrm>
            <a:off x="264050" y="346977"/>
            <a:ext cx="52980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m-KH" sz="2000" dirty="0">
                <a:latin typeface="Khmer OS Muol Light" panose="02000500000000020004" pitchFamily="2" charset="0"/>
                <a:cs typeface="Khmer OS Muol Light" panose="02000500000000020004" pitchFamily="2" charset="0"/>
              </a:rPr>
              <a:t>៣</a:t>
            </a:r>
            <a:r>
              <a:rPr lang="en-US" sz="2000" dirty="0">
                <a:latin typeface="Khmer OS Muol Light" panose="02000500000000020004" pitchFamily="2" charset="0"/>
                <a:cs typeface="Khmer OS Muol Light" panose="02000500000000020004" pitchFamily="2" charset="0"/>
              </a:rPr>
              <a:t>.</a:t>
            </a:r>
            <a:r>
              <a:rPr lang="km-KH" sz="2000" dirty="0">
                <a:latin typeface="Khmer OS Muol Light" panose="02000500000000020004" pitchFamily="2" charset="0"/>
                <a:cs typeface="Khmer OS Muol Light" panose="02000500000000020004" pitchFamily="2" charset="0"/>
              </a:rPr>
              <a:t>២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Devices Communication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B5849F-F8E0-C104-850C-6CD35BD86F3D}"/>
              </a:ext>
            </a:extLst>
          </p:cNvPr>
          <p:cNvSpPr txBox="1"/>
          <p:nvPr/>
        </p:nvSpPr>
        <p:spPr>
          <a:xfrm>
            <a:off x="443836" y="4668729"/>
            <a:ext cx="20707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m-KH" sz="10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ប្រព័ន្ធគ្រប់គ្រងថាមពលអគ្គិសនីឆ្លាតវៃ </a:t>
            </a:r>
            <a:endParaRPr lang="en-US" sz="1000" dirty="0">
              <a:latin typeface="Khmer OS Battambang" panose="02000500000000020004" pitchFamily="2" charset="0"/>
              <a:cs typeface="Khmer OS Battambang" panose="02000500000000020004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5A8D02-C2C4-549A-3D8D-C690047C6FFC}"/>
              </a:ext>
            </a:extLst>
          </p:cNvPr>
          <p:cNvSpPr txBox="1"/>
          <p:nvPr/>
        </p:nvSpPr>
        <p:spPr>
          <a:xfrm>
            <a:off x="8399031" y="4693675"/>
            <a:ext cx="40588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m-KH" sz="1100" dirty="0">
                <a:latin typeface="Khmer OS Muol Light" panose="02000500000000020004" pitchFamily="2" charset="0"/>
                <a:cs typeface="Khmer OS Muol Light" panose="02000500000000020004" pitchFamily="2" charset="0"/>
              </a:rPr>
              <a:t>១៩</a:t>
            </a:r>
            <a:endParaRPr lang="en-US" sz="1100" dirty="0">
              <a:latin typeface="Khmer OS Muol Light" panose="02000500000000020004" pitchFamily="2" charset="0"/>
              <a:cs typeface="Khmer OS Muol Light" panose="02000500000000020004" pitchFamily="2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67AE1F90-D996-4396-928D-861F64DC7E65}"/>
              </a:ext>
            </a:extLst>
          </p:cNvPr>
          <p:cNvSpPr txBox="1"/>
          <p:nvPr/>
        </p:nvSpPr>
        <p:spPr>
          <a:xfrm>
            <a:off x="7068914" y="4693675"/>
            <a:ext cx="9749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kern="1200" dirty="0">
                <a:solidFill>
                  <a:srgbClr val="080808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B’EcE17-5A</a:t>
            </a:r>
            <a:r>
              <a:rPr lang="en-US" sz="1000" kern="1200" baseline="-25000" dirty="0">
                <a:solidFill>
                  <a:srgbClr val="080808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14</a:t>
            </a:r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C27BA527-5ADD-44E6-AC49-A0DD6D2F3E20}"/>
              </a:ext>
            </a:extLst>
          </p:cNvPr>
          <p:cNvSpPr txBox="1"/>
          <p:nvPr/>
        </p:nvSpPr>
        <p:spPr>
          <a:xfrm>
            <a:off x="487981" y="792724"/>
            <a:ext cx="1091438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8080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ESP32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6DD939-4D38-4BB9-B996-1BF283273E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820" y="1691231"/>
            <a:ext cx="3301171" cy="24584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F9A1ADC-5AD6-48E2-A5FC-7300D8BFBA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30991" y="1675084"/>
            <a:ext cx="5390355" cy="245466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C80F9BB-3B15-4B80-B35C-F2AD61E57A3B}"/>
              </a:ext>
            </a:extLst>
          </p:cNvPr>
          <p:cNvSpPr txBox="1"/>
          <p:nvPr/>
        </p:nvSpPr>
        <p:spPr>
          <a:xfrm>
            <a:off x="487981" y="1265563"/>
            <a:ext cx="321836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pc="-40" dirty="0">
                <a:latin typeface="Times New Roman" panose="02020603050405020304" pitchFamily="18" charset="0"/>
                <a:ea typeface="Calibri" panose="020F0502020204030204" pitchFamily="34" charset="0"/>
                <a:cs typeface="Khmer OS Battambang-Kh Auto" panose="02000500000000020004" pitchFamily="2" charset="0"/>
              </a:rPr>
              <a:t>Library </a:t>
            </a:r>
            <a:r>
              <a:rPr lang="km-KH" sz="1400" spc="-4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Battambang-Kh Auto" panose="02000500000000020004" pitchFamily="2" charset="0"/>
              </a:rPr>
              <a:t>ដែលត្រូវតម្លើងក្នុង </a:t>
            </a:r>
            <a:r>
              <a:rPr lang="en-US" sz="1400" spc="-4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Battambang-Kh Auto" panose="02000500000000020004" pitchFamily="2" charset="0"/>
              </a:rPr>
              <a:t>ESP32 </a:t>
            </a:r>
            <a:endParaRPr lang="km-KH" sz="1400" spc="-4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Khmer OS Battambang-Kh Auto" panose="02000500000000020004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88EE099-82FA-4AF3-88C6-21D86AB99EE3}"/>
              </a:ext>
            </a:extLst>
          </p:cNvPr>
          <p:cNvSpPr txBox="1"/>
          <p:nvPr/>
        </p:nvSpPr>
        <p:spPr>
          <a:xfrm>
            <a:off x="846179" y="4212276"/>
            <a:ext cx="25019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m-KH" sz="12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រូបភាពទី ៣</a:t>
            </a:r>
            <a:r>
              <a:rPr lang="en-US" sz="12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.</a:t>
            </a:r>
            <a:r>
              <a:rPr lang="km-KH" sz="12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៤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Gateway (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platformIO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F7C8A64-62EF-4E97-9D11-0769A768274C}"/>
              </a:ext>
            </a:extLst>
          </p:cNvPr>
          <p:cNvSpPr txBox="1"/>
          <p:nvPr/>
        </p:nvSpPr>
        <p:spPr>
          <a:xfrm>
            <a:off x="5033912" y="4212276"/>
            <a:ext cx="27018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m-KH" sz="12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រូបភាពទី ៣</a:t>
            </a:r>
            <a:r>
              <a:rPr lang="en-US" sz="12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.</a:t>
            </a:r>
            <a:r>
              <a:rPr lang="km-KH" sz="12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៥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Screen display (ESP32)</a:t>
            </a:r>
          </a:p>
        </p:txBody>
      </p:sp>
    </p:spTree>
    <p:extLst>
      <p:ext uri="{BB962C8B-B14F-4D97-AF65-F5344CB8AC3E}">
        <p14:creationId xmlns:p14="http://schemas.microsoft.com/office/powerpoint/2010/main" val="34520861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6ACB9D6-41AC-43EF-ADF2-D9545AC045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0378" y="261313"/>
            <a:ext cx="359572" cy="361156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09ADA68-AC9D-49D9-98A6-E820F0259905}"/>
              </a:ext>
            </a:extLst>
          </p:cNvPr>
          <p:cNvSpPr txBox="1"/>
          <p:nvPr/>
        </p:nvSpPr>
        <p:spPr>
          <a:xfrm>
            <a:off x="264050" y="346977"/>
            <a:ext cx="52980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m-KH" sz="2000" dirty="0">
                <a:latin typeface="Khmer OS Muol Light" panose="02000500000000020004" pitchFamily="2" charset="0"/>
                <a:cs typeface="Khmer OS Muol Light" panose="02000500000000020004" pitchFamily="2" charset="0"/>
              </a:rPr>
              <a:t>៣</a:t>
            </a:r>
            <a:r>
              <a:rPr lang="en-US" sz="2000" dirty="0">
                <a:latin typeface="Khmer OS Muol Light" panose="02000500000000020004" pitchFamily="2" charset="0"/>
                <a:cs typeface="Khmer OS Muol Light" panose="02000500000000020004" pitchFamily="2" charset="0"/>
              </a:rPr>
              <a:t>.</a:t>
            </a:r>
            <a:r>
              <a:rPr lang="km-KH" sz="2000" dirty="0">
                <a:latin typeface="Khmer OS Muol Light" panose="02000500000000020004" pitchFamily="2" charset="0"/>
                <a:cs typeface="Khmer OS Muol Light" panose="02000500000000020004" pitchFamily="2" charset="0"/>
              </a:rPr>
              <a:t>២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Devices Communication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B5849F-F8E0-C104-850C-6CD35BD86F3D}"/>
              </a:ext>
            </a:extLst>
          </p:cNvPr>
          <p:cNvSpPr txBox="1"/>
          <p:nvPr/>
        </p:nvSpPr>
        <p:spPr>
          <a:xfrm>
            <a:off x="443836" y="4668729"/>
            <a:ext cx="20707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m-KH" sz="10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ប្រព័ន្ធគ្រប់គ្រងថាមពលអគ្គិសនីឆ្លាតវៃ </a:t>
            </a:r>
            <a:endParaRPr lang="en-US" sz="1000" dirty="0">
              <a:latin typeface="Khmer OS Battambang" panose="02000500000000020004" pitchFamily="2" charset="0"/>
              <a:cs typeface="Khmer OS Battambang" panose="02000500000000020004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5A8D02-C2C4-549A-3D8D-C690047C6FFC}"/>
              </a:ext>
            </a:extLst>
          </p:cNvPr>
          <p:cNvSpPr txBox="1"/>
          <p:nvPr/>
        </p:nvSpPr>
        <p:spPr>
          <a:xfrm>
            <a:off x="8399031" y="4693675"/>
            <a:ext cx="4395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m-KH" sz="1100" dirty="0">
                <a:latin typeface="Khmer OS Muol Light" panose="02000500000000020004" pitchFamily="2" charset="0"/>
                <a:cs typeface="Khmer OS Muol Light" panose="02000500000000020004" pitchFamily="2" charset="0"/>
              </a:rPr>
              <a:t>២០</a:t>
            </a:r>
            <a:endParaRPr lang="en-US" sz="1100" dirty="0">
              <a:latin typeface="Khmer OS Muol Light" panose="02000500000000020004" pitchFamily="2" charset="0"/>
              <a:cs typeface="Khmer OS Muol Light" panose="02000500000000020004" pitchFamily="2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67AE1F90-D996-4396-928D-861F64DC7E65}"/>
              </a:ext>
            </a:extLst>
          </p:cNvPr>
          <p:cNvSpPr txBox="1"/>
          <p:nvPr/>
        </p:nvSpPr>
        <p:spPr>
          <a:xfrm>
            <a:off x="7068914" y="4693675"/>
            <a:ext cx="9749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kern="1200" dirty="0">
                <a:solidFill>
                  <a:srgbClr val="080808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B’EcE17-5A</a:t>
            </a:r>
            <a:r>
              <a:rPr lang="en-US" sz="1000" kern="1200" baseline="-25000" dirty="0">
                <a:solidFill>
                  <a:srgbClr val="080808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14</a:t>
            </a:r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C27BA527-5ADD-44E6-AC49-A0DD6D2F3E20}"/>
              </a:ext>
            </a:extLst>
          </p:cNvPr>
          <p:cNvSpPr txBox="1"/>
          <p:nvPr/>
        </p:nvSpPr>
        <p:spPr>
          <a:xfrm>
            <a:off x="487980" y="792724"/>
            <a:ext cx="2709975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8080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Testing communication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D5E8F2-8DE7-43DE-BC7B-9185FE8B59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980" y="1243493"/>
            <a:ext cx="5780992" cy="310728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1BB7050-0AB6-4BE3-B99E-0DBB1AAE793B}"/>
              </a:ext>
            </a:extLst>
          </p:cNvPr>
          <p:cNvSpPr/>
          <p:nvPr/>
        </p:nvSpPr>
        <p:spPr>
          <a:xfrm>
            <a:off x="1495889" y="3413241"/>
            <a:ext cx="1999944" cy="864320"/>
          </a:xfrm>
          <a:prstGeom prst="rect">
            <a:avLst/>
          </a:prstGeom>
          <a:noFill/>
          <a:ln w="63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B7EE740-FD4F-4F1C-AC1F-F1E0578340C7}"/>
              </a:ext>
            </a:extLst>
          </p:cNvPr>
          <p:cNvSpPr/>
          <p:nvPr/>
        </p:nvSpPr>
        <p:spPr>
          <a:xfrm>
            <a:off x="1495888" y="2812841"/>
            <a:ext cx="2312893" cy="461495"/>
          </a:xfrm>
          <a:prstGeom prst="rect">
            <a:avLst/>
          </a:prstGeom>
          <a:noFill/>
          <a:ln w="63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4BFDA77-21F5-4C6B-AC8B-0F5F742B99EA}"/>
              </a:ext>
            </a:extLst>
          </p:cNvPr>
          <p:cNvCxnSpPr>
            <a:cxnSpLocks/>
          </p:cNvCxnSpPr>
          <p:nvPr/>
        </p:nvCxnSpPr>
        <p:spPr>
          <a:xfrm flipH="1">
            <a:off x="3808782" y="3023104"/>
            <a:ext cx="121512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E56165E-90C3-41C1-B9E9-C51CB26C718B}"/>
              </a:ext>
            </a:extLst>
          </p:cNvPr>
          <p:cNvCxnSpPr>
            <a:cxnSpLocks/>
          </p:cNvCxnSpPr>
          <p:nvPr/>
        </p:nvCxnSpPr>
        <p:spPr>
          <a:xfrm flipH="1" flipV="1">
            <a:off x="3495834" y="3835633"/>
            <a:ext cx="1418455" cy="976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A71C99D5-5593-40A7-87ED-6A5139A3E565}"/>
              </a:ext>
            </a:extLst>
          </p:cNvPr>
          <p:cNvSpPr txBox="1"/>
          <p:nvPr/>
        </p:nvSpPr>
        <p:spPr>
          <a:xfrm>
            <a:off x="6268972" y="1508468"/>
            <a:ext cx="2757643" cy="1304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(1) Serial</a:t>
            </a:r>
            <a:r>
              <a:rPr lang="km-KH" sz="1800" dirty="0">
                <a:latin typeface="Times New Roman" panose="02020603050405020304" pitchFamily="18" charset="0"/>
              </a:rPr>
              <a:t>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Monitor</a:t>
            </a:r>
            <a:r>
              <a:rPr lang="en-US" sz="1800" spc="-4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m-KH" sz="1800" spc="-40" dirty="0">
                <a:latin typeface="Times New Roman" panose="02020603050405020304" pitchFamily="18" charset="0"/>
                <a:ea typeface="Calibri" panose="020F0502020204030204" pitchFamily="34" charset="0"/>
                <a:cs typeface="Khmer OS Battambang-Kh Auto" panose="02000500000000020004" pitchFamily="2" charset="0"/>
              </a:rPr>
              <a:t>បង្ហាញពីការភ្ជាប់ </a:t>
            </a:r>
            <a:r>
              <a:rPr lang="en-US" sz="1800" spc="-40" dirty="0">
                <a:latin typeface="Times New Roman" panose="02020603050405020304" pitchFamily="18" charset="0"/>
                <a:ea typeface="Calibri" panose="020F0502020204030204" pitchFamily="34" charset="0"/>
                <a:cs typeface="Khmer OS Battambang-Kh Auto" panose="02000500000000020004" pitchFamily="2" charset="0"/>
              </a:rPr>
              <a:t>Ethernet</a:t>
            </a:r>
            <a:r>
              <a:rPr lang="km-KH" sz="1800" spc="-4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Battambang-Kh Auto" panose="02000500000000020004" pitchFamily="2" charset="0"/>
              </a:rPr>
              <a:t> និង </a:t>
            </a:r>
            <a:r>
              <a:rPr lang="en-US" sz="1800" spc="-4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Battambang-Kh Auto" panose="02000500000000020004" pitchFamily="2" charset="0"/>
              </a:rPr>
              <a:t>IoT server  </a:t>
            </a:r>
            <a:r>
              <a:rPr lang="km-KH" sz="1800" spc="-40" dirty="0">
                <a:latin typeface="Times New Roman" panose="02020603050405020304" pitchFamily="18" charset="0"/>
                <a:ea typeface="Calibri" panose="020F0502020204030204" pitchFamily="34" charset="0"/>
                <a:cs typeface="Khmer OS Battambang-Kh Auto" panose="02000500000000020004" pitchFamily="2" charset="0"/>
              </a:rPr>
              <a:t>បានដោយជោគជ័យ</a:t>
            </a:r>
            <a:r>
              <a:rPr lang="en-US" sz="1800" spc="-4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Battambang-Kh Auto" panose="02000500000000020004" pitchFamily="2" charset="0"/>
              </a:rPr>
              <a:t> </a:t>
            </a:r>
            <a:endParaRPr lang="km-KH" sz="1800" spc="-4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Khmer OS Battambang-Kh Auto" panose="02000500000000020004" pitchFamily="2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9F38D52-0A41-460E-B1EF-5D38C3F3589B}"/>
              </a:ext>
            </a:extLst>
          </p:cNvPr>
          <p:cNvSpPr txBox="1"/>
          <p:nvPr/>
        </p:nvSpPr>
        <p:spPr>
          <a:xfrm>
            <a:off x="6239034" y="2812671"/>
            <a:ext cx="27576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(2) Serial</a:t>
            </a:r>
            <a:r>
              <a:rPr lang="km-KH" sz="1800" dirty="0">
                <a:latin typeface="Times New Roman" panose="02020603050405020304" pitchFamily="18" charset="0"/>
              </a:rPr>
              <a:t>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Monitor</a:t>
            </a:r>
            <a:r>
              <a:rPr lang="en-US" sz="1800" spc="-4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m-KH" sz="1800" spc="-40" dirty="0">
                <a:latin typeface="Times New Roman" panose="02020603050405020304" pitchFamily="18" charset="0"/>
                <a:ea typeface="Calibri" panose="020F0502020204030204" pitchFamily="34" charset="0"/>
                <a:cs typeface="Khmer OS Battambang-Kh Auto" panose="02000500000000020004" pitchFamily="2" charset="0"/>
              </a:rPr>
              <a:t>បង្ហាញពីការទទួលទិន្នន័យពី </a:t>
            </a:r>
            <a:r>
              <a:rPr lang="en-US" sz="1800" spc="-4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Battambang-Kh Auto" panose="02000500000000020004" pitchFamily="2" charset="0"/>
              </a:rPr>
              <a:t>STM32  </a:t>
            </a:r>
            <a:endParaRPr lang="km-KH" sz="1800" spc="-4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Khmer OS Battambang-Kh Auto" panose="02000500000000020004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64578CC-262F-45D8-84A5-8A3666310C10}"/>
              </a:ext>
            </a:extLst>
          </p:cNvPr>
          <p:cNvSpPr txBox="1"/>
          <p:nvPr/>
        </p:nvSpPr>
        <p:spPr>
          <a:xfrm>
            <a:off x="5023908" y="2812841"/>
            <a:ext cx="405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8DC25BD-244B-41C2-A432-E18601B7719B}"/>
              </a:ext>
            </a:extLst>
          </p:cNvPr>
          <p:cNvSpPr txBox="1"/>
          <p:nvPr/>
        </p:nvSpPr>
        <p:spPr>
          <a:xfrm>
            <a:off x="4930183" y="3661343"/>
            <a:ext cx="405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8440506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6ACB9D6-41AC-43EF-ADF2-D9545AC045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0378" y="261313"/>
            <a:ext cx="359572" cy="36115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5F0F159-DBF4-4C18-8934-113F7A495419}"/>
              </a:ext>
            </a:extLst>
          </p:cNvPr>
          <p:cNvSpPr/>
          <p:nvPr/>
        </p:nvSpPr>
        <p:spPr>
          <a:xfrm>
            <a:off x="3061009" y="2082257"/>
            <a:ext cx="302198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km-KH" sz="4000" dirty="0">
                <a:latin typeface="Khmer OS Muol Light" panose="02000500000000020004" pitchFamily="2" charset="0"/>
                <a:cs typeface="Khmer OS Muol Light" panose="02000500000000020004" pitchFamily="2" charset="0"/>
              </a:rPr>
              <a:t>សេចក្តីផ្តើម</a:t>
            </a:r>
            <a:endParaRPr lang="en-US" sz="4000" dirty="0">
              <a:latin typeface="Khmer OS Muol Light" panose="02000500000000020004" pitchFamily="2" charset="0"/>
              <a:cs typeface="Khmer OS Muol Light" panose="02000500000000020004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073728D-AB76-4131-BCAF-C7586DE67E9D}"/>
              </a:ext>
            </a:extLst>
          </p:cNvPr>
          <p:cNvSpPr/>
          <p:nvPr/>
        </p:nvSpPr>
        <p:spPr>
          <a:xfrm>
            <a:off x="154029" y="109068"/>
            <a:ext cx="8835940" cy="4833924"/>
          </a:xfrm>
          <a:prstGeom prst="rect">
            <a:avLst/>
          </a:prstGeom>
          <a:solidFill>
            <a:srgbClr val="BDD7EE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52A8F434-24B5-46C8-BBD7-553BE5F2DFFE}"/>
              </a:ext>
            </a:extLst>
          </p:cNvPr>
          <p:cNvSpPr/>
          <p:nvPr/>
        </p:nvSpPr>
        <p:spPr>
          <a:xfrm>
            <a:off x="1561162" y="2080988"/>
            <a:ext cx="628308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km-KH" sz="4000" dirty="0">
                <a:latin typeface="Khmer OS Muol Light" panose="02000500000000020004" pitchFamily="2" charset="0"/>
                <a:cs typeface="Khmer OS Muol Light" panose="02000500000000020004" pitchFamily="2" charset="0"/>
              </a:rPr>
              <a:t>ការប្រើប្រាស់ 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IoT Platform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C2E7B76-1AF0-4845-8C29-972B787974EF}"/>
              </a:ext>
            </a:extLst>
          </p:cNvPr>
          <p:cNvSpPr txBox="1"/>
          <p:nvPr/>
        </p:nvSpPr>
        <p:spPr>
          <a:xfrm>
            <a:off x="4134218" y="1345082"/>
            <a:ext cx="8258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m-KH" sz="3200" dirty="0">
                <a:latin typeface="Khmer OS Muol Light" panose="02000500000000020004" pitchFamily="2" charset="0"/>
                <a:cs typeface="Khmer OS Muol Light" panose="02000500000000020004" pitchFamily="2" charset="0"/>
              </a:rPr>
              <a:t>០៤</a:t>
            </a:r>
            <a:endParaRPr lang="en-US" sz="3200" dirty="0">
              <a:latin typeface="Khmer OS Muol Light" panose="02000500000000020004" pitchFamily="2" charset="0"/>
              <a:cs typeface="Khmer OS Muol Light" panose="02000500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87831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6ACB9D6-41AC-43EF-ADF2-D9545AC045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0378" y="261313"/>
            <a:ext cx="359572" cy="361156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09ADA68-AC9D-49D9-98A6-E820F0259905}"/>
              </a:ext>
            </a:extLst>
          </p:cNvPr>
          <p:cNvSpPr txBox="1"/>
          <p:nvPr/>
        </p:nvSpPr>
        <p:spPr>
          <a:xfrm>
            <a:off x="264050" y="346977"/>
            <a:ext cx="52980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m-KH" sz="2000" dirty="0">
                <a:latin typeface="Khmer OS Muol Light" panose="02000500000000020004" pitchFamily="2" charset="0"/>
                <a:cs typeface="Khmer OS Muol Light" panose="02000500000000020004" pitchFamily="2" charset="0"/>
              </a:rPr>
              <a:t>៤</a:t>
            </a:r>
            <a:r>
              <a:rPr lang="en-US" sz="2000" dirty="0">
                <a:latin typeface="Khmer OS Muol Light" panose="02000500000000020004" pitchFamily="2" charset="0"/>
                <a:cs typeface="Khmer OS Muol Light" panose="02000500000000020004" pitchFamily="2" charset="0"/>
              </a:rPr>
              <a:t>.</a:t>
            </a:r>
            <a:r>
              <a:rPr lang="km-KH" sz="2000" dirty="0">
                <a:latin typeface="Khmer OS Muol Light" panose="02000500000000020004" pitchFamily="2" charset="0"/>
                <a:cs typeface="Khmer OS Muol Light" panose="02000500000000020004" pitchFamily="2" charset="0"/>
              </a:rPr>
              <a:t>១ តើអ្វីទៅជា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IoT Platform</a:t>
            </a:r>
            <a:r>
              <a:rPr lang="km-KH" sz="2000" dirty="0">
                <a:latin typeface="Times New Roman" panose="02020603050405020304" pitchFamily="18" charset="0"/>
                <a:cs typeface="Khmer OS Muol Light" panose="02000500000000020004" pitchFamily="2" charset="0"/>
              </a:rPr>
              <a:t>  </a:t>
            </a:r>
            <a:r>
              <a:rPr lang="km-KH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​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B5849F-F8E0-C104-850C-6CD35BD86F3D}"/>
              </a:ext>
            </a:extLst>
          </p:cNvPr>
          <p:cNvSpPr txBox="1"/>
          <p:nvPr/>
        </p:nvSpPr>
        <p:spPr>
          <a:xfrm>
            <a:off x="443836" y="4668729"/>
            <a:ext cx="20707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m-KH" sz="10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ប្រព័ន្ធគ្រប់គ្រងថាមពលអគ្គិសនីឆ្លាតវៃ </a:t>
            </a:r>
            <a:endParaRPr lang="en-US" sz="1000" dirty="0">
              <a:latin typeface="Khmer OS Battambang" panose="02000500000000020004" pitchFamily="2" charset="0"/>
              <a:cs typeface="Khmer OS Battambang" panose="02000500000000020004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BE2A22-C1BC-656D-8621-3CB31DCFC7FF}"/>
              </a:ext>
            </a:extLst>
          </p:cNvPr>
          <p:cNvSpPr txBox="1"/>
          <p:nvPr/>
        </p:nvSpPr>
        <p:spPr>
          <a:xfrm>
            <a:off x="7068914" y="4693675"/>
            <a:ext cx="9749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kern="1200" dirty="0">
                <a:solidFill>
                  <a:srgbClr val="080808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B’EcE17-5A</a:t>
            </a:r>
            <a:r>
              <a:rPr lang="en-US" sz="1000" kern="1200" baseline="-25000" dirty="0">
                <a:solidFill>
                  <a:srgbClr val="080808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14</a:t>
            </a:r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5A8D02-C2C4-549A-3D8D-C690047C6FFC}"/>
              </a:ext>
            </a:extLst>
          </p:cNvPr>
          <p:cNvSpPr txBox="1"/>
          <p:nvPr/>
        </p:nvSpPr>
        <p:spPr>
          <a:xfrm>
            <a:off x="8399031" y="4693675"/>
            <a:ext cx="4395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m-KH" sz="1100" dirty="0">
                <a:latin typeface="Khmer OS Muol Light" panose="02000500000000020004" pitchFamily="2" charset="0"/>
                <a:cs typeface="Khmer OS Muol Light" panose="02000500000000020004" pitchFamily="2" charset="0"/>
              </a:rPr>
              <a:t>២១</a:t>
            </a:r>
            <a:endParaRPr lang="en-US" sz="1100" dirty="0">
              <a:latin typeface="Khmer OS Muol Light" panose="02000500000000020004" pitchFamily="2" charset="0"/>
              <a:cs typeface="Khmer OS Muol Light" panose="02000500000000020004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15669AE-23EF-47D6-A8E2-F13E6FF0AD63}"/>
              </a:ext>
            </a:extLst>
          </p:cNvPr>
          <p:cNvSpPr txBox="1"/>
          <p:nvPr/>
        </p:nvSpPr>
        <p:spPr>
          <a:xfrm>
            <a:off x="264050" y="716309"/>
            <a:ext cx="8134981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000" spc="-40" dirty="0">
                <a:latin typeface="Times New Roman" panose="02020603050405020304" pitchFamily="18" charset="0"/>
                <a:ea typeface="Calibri" panose="020F0502020204030204" pitchFamily="34" charset="0"/>
                <a:cs typeface="Khmer OS Battambang-Kh Auto" panose="02000500000000020004" pitchFamily="2" charset="0"/>
              </a:rPr>
              <a:t>IoT (Internet of Things) platform </a:t>
            </a:r>
            <a:r>
              <a:rPr lang="km-KH" sz="2000" spc="-40" dirty="0">
                <a:latin typeface="Times New Roman" panose="02020603050405020304" pitchFamily="18" charset="0"/>
                <a:ea typeface="Calibri" panose="020F0502020204030204" pitchFamily="34" charset="0"/>
                <a:cs typeface="Khmer OS Battambang-Kh Auto" panose="02000500000000020004" pitchFamily="2" charset="0"/>
              </a:rPr>
              <a:t>គឺជាវេទិការបច្ចេកវិទ្យា ដែលមានតួនាទីក្នុងការគ្រប់គ្រង ការតាមដាន និងការប្រតិបត្តិការសម្របសម្រួលនៃឧបករណ៍ដែលមានការតភ្ជាប់នៅក្នុងបណ្ដាញ </a:t>
            </a:r>
            <a:r>
              <a:rPr lang="en-US" sz="2000" spc="-40" dirty="0">
                <a:latin typeface="Times New Roman" panose="02020603050405020304" pitchFamily="18" charset="0"/>
                <a:ea typeface="Calibri" panose="020F0502020204030204" pitchFamily="34" charset="0"/>
                <a:cs typeface="Khmer OS Battambang-Kh Auto" panose="02000500000000020004" pitchFamily="2" charset="0"/>
              </a:rPr>
              <a:t>IoT</a:t>
            </a:r>
            <a:r>
              <a:rPr lang="km-KH" sz="2000" spc="-40" dirty="0">
                <a:latin typeface="Times New Roman" panose="02020603050405020304" pitchFamily="18" charset="0"/>
                <a:ea typeface="Calibri" panose="020F0502020204030204" pitchFamily="34" charset="0"/>
                <a:cs typeface="Khmer OS Battambang-Kh Auto" panose="02000500000000020004" pitchFamily="2" charset="0"/>
              </a:rPr>
              <a:t> ដោយអនុញ្ញាតអោយមានការប្រមូលទិន្នន័យ ការពិនិត្យមើល ការវិភាគ និងធ្វើប្រតិបត្តិការដោយផ្អែកលើទិន្នន័យដែលប្រមូលបានជាមូលដ្ឋាន។</a:t>
            </a:r>
            <a:endParaRPr lang="km-KH" sz="2000" spc="-4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Khmer OS Battambang-Kh Auto" panose="02000500000000020004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67E00A-498B-4A39-871A-6E26D654DE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1059" y="2571750"/>
            <a:ext cx="2776293" cy="164356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9524B21-A661-47F0-8AB0-B07C699CE683}"/>
              </a:ext>
            </a:extLst>
          </p:cNvPr>
          <p:cNvSpPr txBox="1"/>
          <p:nvPr/>
        </p:nvSpPr>
        <p:spPr>
          <a:xfrm>
            <a:off x="5287495" y="4288691"/>
            <a:ext cx="31115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m-KH" sz="12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រូបភាពទី ៤</a:t>
            </a:r>
            <a:r>
              <a:rPr lang="en-US" sz="12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.</a:t>
            </a:r>
            <a:r>
              <a:rPr lang="km-KH" sz="12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១</a:t>
            </a:r>
            <a:r>
              <a:rPr lang="en-US" sz="12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 </a:t>
            </a:r>
            <a:r>
              <a:rPr lang="km-KH" sz="12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ប្រភេទផ្សេងៗនៃ ​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IoT platform </a:t>
            </a:r>
          </a:p>
        </p:txBody>
      </p:sp>
    </p:spTree>
    <p:extLst>
      <p:ext uri="{BB962C8B-B14F-4D97-AF65-F5344CB8AC3E}">
        <p14:creationId xmlns:p14="http://schemas.microsoft.com/office/powerpoint/2010/main" val="30980734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6ACB9D6-41AC-43EF-ADF2-D9545AC045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0378" y="261313"/>
            <a:ext cx="359572" cy="361156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09ADA68-AC9D-49D9-98A6-E820F0259905}"/>
              </a:ext>
            </a:extLst>
          </p:cNvPr>
          <p:cNvSpPr txBox="1"/>
          <p:nvPr/>
        </p:nvSpPr>
        <p:spPr>
          <a:xfrm>
            <a:off x="264050" y="346977"/>
            <a:ext cx="52980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m-KH" sz="2000" dirty="0">
                <a:latin typeface="Khmer OS Muol Light" panose="02000500000000020004" pitchFamily="2" charset="0"/>
                <a:cs typeface="Khmer OS Muol Light" panose="02000500000000020004" pitchFamily="2" charset="0"/>
              </a:rPr>
              <a:t>៤</a:t>
            </a:r>
            <a:r>
              <a:rPr lang="en-US" sz="2000" dirty="0">
                <a:latin typeface="Khmer OS Muol Light" panose="02000500000000020004" pitchFamily="2" charset="0"/>
                <a:cs typeface="Khmer OS Muol Light" panose="02000500000000020004" pitchFamily="2" charset="0"/>
              </a:rPr>
              <a:t>.</a:t>
            </a:r>
            <a:r>
              <a:rPr lang="km-KH" sz="2000" dirty="0">
                <a:latin typeface="Khmer OS Muol Light" panose="02000500000000020004" pitchFamily="2" charset="0"/>
                <a:cs typeface="Khmer OS Muol Light" panose="02000500000000020004" pitchFamily="2" charset="0"/>
              </a:rPr>
              <a:t>២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ThingsBoard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Open-source IoT Platform</a:t>
            </a:r>
            <a:r>
              <a:rPr lang="km-KH" sz="2000" dirty="0">
                <a:latin typeface="Times New Roman" panose="02020603050405020304" pitchFamily="18" charset="0"/>
                <a:cs typeface="Khmer OS Muol Light" panose="02000500000000020004" pitchFamily="2" charset="0"/>
              </a:rPr>
              <a:t>  </a:t>
            </a:r>
            <a:r>
              <a:rPr lang="km-KH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​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B5849F-F8E0-C104-850C-6CD35BD86F3D}"/>
              </a:ext>
            </a:extLst>
          </p:cNvPr>
          <p:cNvSpPr txBox="1"/>
          <p:nvPr/>
        </p:nvSpPr>
        <p:spPr>
          <a:xfrm>
            <a:off x="443836" y="4668729"/>
            <a:ext cx="20707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m-KH" sz="10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ប្រព័ន្ធគ្រប់គ្រងថាមពលអគ្គិសនីឆ្លាតវៃ </a:t>
            </a:r>
            <a:endParaRPr lang="en-US" sz="1000" dirty="0">
              <a:latin typeface="Khmer OS Battambang" panose="02000500000000020004" pitchFamily="2" charset="0"/>
              <a:cs typeface="Khmer OS Battambang" panose="02000500000000020004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BE2A22-C1BC-656D-8621-3CB31DCFC7FF}"/>
              </a:ext>
            </a:extLst>
          </p:cNvPr>
          <p:cNvSpPr txBox="1"/>
          <p:nvPr/>
        </p:nvSpPr>
        <p:spPr>
          <a:xfrm>
            <a:off x="7068914" y="4693675"/>
            <a:ext cx="9749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kern="1200" dirty="0">
                <a:solidFill>
                  <a:srgbClr val="080808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B’EcE17-5A</a:t>
            </a:r>
            <a:r>
              <a:rPr lang="en-US" sz="1000" kern="1200" baseline="-25000" dirty="0">
                <a:solidFill>
                  <a:srgbClr val="080808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14</a:t>
            </a:r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5A8D02-C2C4-549A-3D8D-C690047C6FFC}"/>
              </a:ext>
            </a:extLst>
          </p:cNvPr>
          <p:cNvSpPr txBox="1"/>
          <p:nvPr/>
        </p:nvSpPr>
        <p:spPr>
          <a:xfrm>
            <a:off x="8399031" y="4693675"/>
            <a:ext cx="4732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m-KH" sz="1100" dirty="0">
                <a:latin typeface="Khmer OS Muol Light" panose="02000500000000020004" pitchFamily="2" charset="0"/>
                <a:cs typeface="Khmer OS Muol Light" panose="02000500000000020004" pitchFamily="2" charset="0"/>
              </a:rPr>
              <a:t>២២</a:t>
            </a:r>
            <a:endParaRPr lang="en-US" sz="1100" dirty="0">
              <a:latin typeface="Khmer OS Muol Light" panose="02000500000000020004" pitchFamily="2" charset="0"/>
              <a:cs typeface="Khmer OS Muol Light" panose="02000500000000020004" pitchFamily="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BD8DBC4-1E2F-4FD1-ABA7-56C0F69FE9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772" y="1193114"/>
            <a:ext cx="4611654" cy="251704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90C99D6-203F-4C54-BD3E-868220D74747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4909102" y="1193114"/>
            <a:ext cx="3791062" cy="338058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DA64F97-5BAB-4BBF-8A98-A25A1B695448}"/>
              </a:ext>
            </a:extLst>
          </p:cNvPr>
          <p:cNvSpPr/>
          <p:nvPr/>
        </p:nvSpPr>
        <p:spPr>
          <a:xfrm>
            <a:off x="354304" y="1928229"/>
            <a:ext cx="3838927" cy="453123"/>
          </a:xfrm>
          <a:prstGeom prst="rect">
            <a:avLst/>
          </a:prstGeom>
          <a:noFill/>
          <a:ln w="63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9C6361F-CDCB-4B6E-97C6-53770E44887A}"/>
              </a:ext>
            </a:extLst>
          </p:cNvPr>
          <p:cNvSpPr/>
          <p:nvPr/>
        </p:nvSpPr>
        <p:spPr>
          <a:xfrm>
            <a:off x="4942894" y="2046400"/>
            <a:ext cx="3692563" cy="2246879"/>
          </a:xfrm>
          <a:prstGeom prst="rect">
            <a:avLst/>
          </a:prstGeom>
          <a:noFill/>
          <a:ln w="63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42329CA-9105-4A91-91D2-4BFF693AE511}"/>
              </a:ext>
            </a:extLst>
          </p:cNvPr>
          <p:cNvSpPr txBox="1"/>
          <p:nvPr/>
        </p:nvSpPr>
        <p:spPr>
          <a:xfrm>
            <a:off x="3888974" y="1928229"/>
            <a:ext cx="4050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77FCD8C-0DAF-43C5-BAC6-A4584ADEB75B}"/>
              </a:ext>
            </a:extLst>
          </p:cNvPr>
          <p:cNvSpPr txBox="1"/>
          <p:nvPr/>
        </p:nvSpPr>
        <p:spPr>
          <a:xfrm>
            <a:off x="6098381" y="2297561"/>
            <a:ext cx="3757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2BA5D95-D909-4360-8FB9-BE451DCE65B5}"/>
              </a:ext>
            </a:extLst>
          </p:cNvPr>
          <p:cNvSpPr txBox="1"/>
          <p:nvPr/>
        </p:nvSpPr>
        <p:spPr>
          <a:xfrm>
            <a:off x="247821" y="3763484"/>
            <a:ext cx="469507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(1) </a:t>
            </a:r>
            <a:r>
              <a:rPr lang="km-KH" spc="-40" dirty="0">
                <a:latin typeface="Times New Roman" panose="02020603050405020304" pitchFamily="18" charset="0"/>
                <a:ea typeface="Calibri" panose="020F0502020204030204" pitchFamily="34" charset="0"/>
                <a:cs typeface="Khmer OS Battambang-Kh Auto" panose="02000500000000020004" pitchFamily="2" charset="0"/>
              </a:rPr>
              <a:t>បង្ហាញពី </a:t>
            </a:r>
            <a:r>
              <a:rPr lang="en-US" spc="-4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Battambang-Kh Auto" panose="02000500000000020004" pitchFamily="2" charset="0"/>
              </a:rPr>
              <a:t>IoT device  </a:t>
            </a:r>
            <a:r>
              <a:rPr lang="km-KH" spc="-40" dirty="0">
                <a:latin typeface="Times New Roman" panose="02020603050405020304" pitchFamily="18" charset="0"/>
                <a:ea typeface="Calibri" panose="020F0502020204030204" pitchFamily="34" charset="0"/>
                <a:cs typeface="Khmer OS Battambang-Kh Auto" panose="02000500000000020004" pitchFamily="2" charset="0"/>
              </a:rPr>
              <a:t>ដែលយើងបានបង្កើតក្នុង </a:t>
            </a:r>
            <a:r>
              <a:rPr lang="en-US" spc="-40" dirty="0" err="1">
                <a:latin typeface="Times New Roman" panose="02020603050405020304" pitchFamily="18" charset="0"/>
                <a:ea typeface="Calibri" panose="020F0502020204030204" pitchFamily="34" charset="0"/>
                <a:cs typeface="Khmer OS Battambang-Kh Auto" panose="02000500000000020004" pitchFamily="2" charset="0"/>
              </a:rPr>
              <a:t>ThingsBaord</a:t>
            </a:r>
            <a:endParaRPr lang="km-KH" spc="-4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Khmer OS Battambang-Kh Auto" panose="02000500000000020004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9D9A7C7-E05A-431B-ACE9-CEE0163C20B4}"/>
              </a:ext>
            </a:extLst>
          </p:cNvPr>
          <p:cNvSpPr txBox="1"/>
          <p:nvPr/>
        </p:nvSpPr>
        <p:spPr>
          <a:xfrm>
            <a:off x="3305145" y="701953"/>
            <a:ext cx="53950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(2) </a:t>
            </a:r>
            <a:r>
              <a:rPr lang="km-KH" sz="1600" spc="-40" dirty="0">
                <a:latin typeface="Times New Roman" panose="02020603050405020304" pitchFamily="18" charset="0"/>
                <a:ea typeface="Calibri" panose="020F0502020204030204" pitchFamily="34" charset="0"/>
                <a:cs typeface="Khmer OS Battambang-Kh Auto" panose="02000500000000020004" pitchFamily="2" charset="0"/>
              </a:rPr>
              <a:t>បង្ហាញពី </a:t>
            </a:r>
            <a:r>
              <a:rPr lang="en-US" sz="1600" spc="-4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Battambang-Kh Auto" panose="02000500000000020004" pitchFamily="2" charset="0"/>
              </a:rPr>
              <a:t>Data  </a:t>
            </a:r>
            <a:r>
              <a:rPr lang="km-KH" sz="1600" spc="-40" dirty="0">
                <a:latin typeface="Times New Roman" panose="02020603050405020304" pitchFamily="18" charset="0"/>
                <a:ea typeface="Calibri" panose="020F0502020204030204" pitchFamily="34" charset="0"/>
                <a:cs typeface="Khmer OS Battambang-Kh Auto" panose="02000500000000020004" pitchFamily="2" charset="0"/>
              </a:rPr>
              <a:t>ដែលយើងទទួលបានពី </a:t>
            </a:r>
            <a:r>
              <a:rPr lang="en-US" sz="1600" spc="-40" dirty="0">
                <a:latin typeface="Times New Roman" panose="02020603050405020304" pitchFamily="18" charset="0"/>
                <a:ea typeface="Calibri" panose="020F0502020204030204" pitchFamily="34" charset="0"/>
                <a:cs typeface="Khmer OS Battambang-Kh Auto" panose="02000500000000020004" pitchFamily="2" charset="0"/>
              </a:rPr>
              <a:t>IoT Gateway (ESP32)</a:t>
            </a:r>
            <a:endParaRPr lang="km-KH" sz="1600" spc="-4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Khmer OS Battambang-Kh Auto" panose="02000500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00667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6ACB9D6-41AC-43EF-ADF2-D9545AC045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0378" y="261313"/>
            <a:ext cx="359572" cy="36115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5F0F159-DBF4-4C18-8934-113F7A495419}"/>
              </a:ext>
            </a:extLst>
          </p:cNvPr>
          <p:cNvSpPr/>
          <p:nvPr/>
        </p:nvSpPr>
        <p:spPr>
          <a:xfrm>
            <a:off x="3061009" y="2082257"/>
            <a:ext cx="302198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km-KH" sz="4000" dirty="0">
                <a:latin typeface="Khmer OS Muol Light" panose="02000500000000020004" pitchFamily="2" charset="0"/>
                <a:cs typeface="Khmer OS Muol Light" panose="02000500000000020004" pitchFamily="2" charset="0"/>
              </a:rPr>
              <a:t>សេចក្តីផ្តើម</a:t>
            </a:r>
            <a:endParaRPr lang="en-US" sz="4000" dirty="0">
              <a:latin typeface="Khmer OS Muol Light" panose="02000500000000020004" pitchFamily="2" charset="0"/>
              <a:cs typeface="Khmer OS Muol Light" panose="02000500000000020004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073728D-AB76-4131-BCAF-C7586DE67E9D}"/>
              </a:ext>
            </a:extLst>
          </p:cNvPr>
          <p:cNvSpPr/>
          <p:nvPr/>
        </p:nvSpPr>
        <p:spPr>
          <a:xfrm>
            <a:off x="154030" y="154788"/>
            <a:ext cx="8835940" cy="4833924"/>
          </a:xfrm>
          <a:prstGeom prst="rect">
            <a:avLst/>
          </a:prstGeom>
          <a:solidFill>
            <a:srgbClr val="BDD7EE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52A8F434-24B5-46C8-BBD7-553BE5F2DFFE}"/>
              </a:ext>
            </a:extLst>
          </p:cNvPr>
          <p:cNvSpPr/>
          <p:nvPr/>
        </p:nvSpPr>
        <p:spPr>
          <a:xfrm>
            <a:off x="3213409" y="2234657"/>
            <a:ext cx="302198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km-KH" sz="4000" dirty="0">
                <a:latin typeface="Khmer OS Muol Light" panose="02000500000000020004" pitchFamily="2" charset="0"/>
                <a:cs typeface="Khmer OS Muol Light" panose="02000500000000020004" pitchFamily="2" charset="0"/>
              </a:rPr>
              <a:t>សេចក្តីផ្តើម</a:t>
            </a:r>
            <a:endParaRPr lang="en-US" sz="4000" dirty="0">
              <a:latin typeface="Khmer OS Muol Light" panose="02000500000000020004" pitchFamily="2" charset="0"/>
              <a:cs typeface="Khmer OS Muol Light" panose="02000500000000020004" pitchFamily="2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C2E7B76-1AF0-4845-8C29-972B787974EF}"/>
              </a:ext>
            </a:extLst>
          </p:cNvPr>
          <p:cNvSpPr txBox="1"/>
          <p:nvPr/>
        </p:nvSpPr>
        <p:spPr>
          <a:xfrm>
            <a:off x="4311465" y="1345082"/>
            <a:ext cx="8258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m-KH" sz="3200" dirty="0">
                <a:latin typeface="Khmer OS Muol Light" panose="02000500000000020004" pitchFamily="2" charset="0"/>
                <a:cs typeface="Khmer OS Muol Light" panose="02000500000000020004" pitchFamily="2" charset="0"/>
              </a:rPr>
              <a:t>០១</a:t>
            </a:r>
            <a:endParaRPr lang="en-US" sz="3200" dirty="0">
              <a:latin typeface="Khmer OS Muol Light" panose="02000500000000020004" pitchFamily="2" charset="0"/>
              <a:cs typeface="Khmer OS Muol Light" panose="02000500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85691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6ACB9D6-41AC-43EF-ADF2-D9545AC045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0378" y="261313"/>
            <a:ext cx="359572" cy="361156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09ADA68-AC9D-49D9-98A6-E820F0259905}"/>
              </a:ext>
            </a:extLst>
          </p:cNvPr>
          <p:cNvSpPr txBox="1"/>
          <p:nvPr/>
        </p:nvSpPr>
        <p:spPr>
          <a:xfrm>
            <a:off x="264050" y="346977"/>
            <a:ext cx="52980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m-KH" sz="2000" dirty="0">
                <a:latin typeface="Khmer OS Muol Light" panose="02000500000000020004" pitchFamily="2" charset="0"/>
                <a:cs typeface="Khmer OS Muol Light" panose="02000500000000020004" pitchFamily="2" charset="0"/>
              </a:rPr>
              <a:t>៤</a:t>
            </a:r>
            <a:r>
              <a:rPr lang="en-US" sz="2000" dirty="0">
                <a:latin typeface="Khmer OS Muol Light" panose="02000500000000020004" pitchFamily="2" charset="0"/>
                <a:cs typeface="Khmer OS Muol Light" panose="02000500000000020004" pitchFamily="2" charset="0"/>
              </a:rPr>
              <a:t>.</a:t>
            </a:r>
            <a:r>
              <a:rPr lang="km-KH" sz="2000" dirty="0">
                <a:latin typeface="Khmer OS Muol Light" panose="02000500000000020004" pitchFamily="2" charset="0"/>
                <a:cs typeface="Khmer OS Muol Light" panose="02000500000000020004" pitchFamily="2" charset="0"/>
              </a:rPr>
              <a:t>៣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Interface </a:t>
            </a:r>
            <a:r>
              <a:rPr lang="km-KH" sz="2000" dirty="0">
                <a:latin typeface="Khmer OS Muol Light" panose="02000500000000020004" pitchFamily="2" charset="0"/>
                <a:cs typeface="Khmer OS Muol Light" panose="02000500000000020004" pitchFamily="2" charset="0"/>
              </a:rPr>
              <a:t>នៅលើ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ThingsBoard</a:t>
            </a:r>
            <a:r>
              <a:rPr lang="km-KH" sz="2000" dirty="0">
                <a:latin typeface="Times New Roman" panose="02020603050405020304" pitchFamily="18" charset="0"/>
                <a:cs typeface="Khmer OS Muol Light" panose="02000500000000020004" pitchFamily="2" charset="0"/>
              </a:rPr>
              <a:t>  </a:t>
            </a:r>
            <a:r>
              <a:rPr lang="km-KH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​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B5849F-F8E0-C104-850C-6CD35BD86F3D}"/>
              </a:ext>
            </a:extLst>
          </p:cNvPr>
          <p:cNvSpPr txBox="1"/>
          <p:nvPr/>
        </p:nvSpPr>
        <p:spPr>
          <a:xfrm>
            <a:off x="443836" y="4668729"/>
            <a:ext cx="20707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m-KH" sz="10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ប្រព័ន្ធគ្រប់គ្រងថាមពលអគ្គិសនីឆ្លាតវៃ </a:t>
            </a:r>
            <a:endParaRPr lang="en-US" sz="1000" dirty="0">
              <a:latin typeface="Khmer OS Battambang" panose="02000500000000020004" pitchFamily="2" charset="0"/>
              <a:cs typeface="Khmer OS Battambang" panose="02000500000000020004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BE2A22-C1BC-656D-8621-3CB31DCFC7FF}"/>
              </a:ext>
            </a:extLst>
          </p:cNvPr>
          <p:cNvSpPr txBox="1"/>
          <p:nvPr/>
        </p:nvSpPr>
        <p:spPr>
          <a:xfrm>
            <a:off x="7068914" y="4693675"/>
            <a:ext cx="9749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kern="1200" dirty="0">
                <a:solidFill>
                  <a:srgbClr val="080808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B’EcE17-5A</a:t>
            </a:r>
            <a:r>
              <a:rPr lang="en-US" sz="1000" kern="1200" baseline="-25000" dirty="0">
                <a:solidFill>
                  <a:srgbClr val="080808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14</a:t>
            </a:r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5A8D02-C2C4-549A-3D8D-C690047C6FFC}"/>
              </a:ext>
            </a:extLst>
          </p:cNvPr>
          <p:cNvSpPr txBox="1"/>
          <p:nvPr/>
        </p:nvSpPr>
        <p:spPr>
          <a:xfrm>
            <a:off x="8399031" y="4693675"/>
            <a:ext cx="45557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m-KH" sz="1100" dirty="0">
                <a:latin typeface="Khmer OS Muol Light" panose="02000500000000020004" pitchFamily="2" charset="0"/>
                <a:cs typeface="Khmer OS Muol Light" panose="02000500000000020004" pitchFamily="2" charset="0"/>
              </a:rPr>
              <a:t>២៣</a:t>
            </a:r>
            <a:endParaRPr lang="en-US" sz="1100" dirty="0">
              <a:latin typeface="Khmer OS Muol Light" panose="02000500000000020004" pitchFamily="2" charset="0"/>
              <a:cs typeface="Khmer OS Muol Light" panose="02000500000000020004" pitchFamily="2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985281D-B060-4042-A671-10609301F0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550" y="833517"/>
            <a:ext cx="5879991" cy="330749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9D67C20-9596-495D-9B10-6655CED4ACD0}"/>
              </a:ext>
            </a:extLst>
          </p:cNvPr>
          <p:cNvSpPr txBox="1"/>
          <p:nvPr/>
        </p:nvSpPr>
        <p:spPr>
          <a:xfrm>
            <a:off x="1479218" y="4268405"/>
            <a:ext cx="32531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m-KH" sz="12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រូបភាពទី ៤</a:t>
            </a:r>
            <a:r>
              <a:rPr lang="en-US" sz="12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.</a:t>
            </a:r>
            <a:r>
              <a:rPr lang="km-KH" sz="12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២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Interface on computer (WEB)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1F3E95-EF59-42FD-A258-D58BE8C523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1762" y="622469"/>
            <a:ext cx="1669504" cy="361584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EB4CC41-8748-49DB-AF0A-516F29B8A2BC}"/>
              </a:ext>
            </a:extLst>
          </p:cNvPr>
          <p:cNvSpPr txBox="1"/>
          <p:nvPr/>
        </p:nvSpPr>
        <p:spPr>
          <a:xfrm>
            <a:off x="5747888" y="4275329"/>
            <a:ext cx="32531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m-KH" sz="12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រូបភាពទី ៤</a:t>
            </a:r>
            <a:r>
              <a:rPr lang="en-US" sz="12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.</a:t>
            </a:r>
            <a:r>
              <a:rPr lang="km-KH" sz="12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៣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Interface on Mobile Phone</a:t>
            </a:r>
          </a:p>
        </p:txBody>
      </p:sp>
    </p:spTree>
    <p:extLst>
      <p:ext uri="{BB962C8B-B14F-4D97-AF65-F5344CB8AC3E}">
        <p14:creationId xmlns:p14="http://schemas.microsoft.com/office/powerpoint/2010/main" val="18232871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6ACB9D6-41AC-43EF-ADF2-D9545AC045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0378" y="261313"/>
            <a:ext cx="359572" cy="36115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5F0F159-DBF4-4C18-8934-113F7A495419}"/>
              </a:ext>
            </a:extLst>
          </p:cNvPr>
          <p:cNvSpPr/>
          <p:nvPr/>
        </p:nvSpPr>
        <p:spPr>
          <a:xfrm>
            <a:off x="3061009" y="2082257"/>
            <a:ext cx="302198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km-KH" sz="4000" dirty="0">
                <a:latin typeface="Khmer OS Muol Light" panose="02000500000000020004" pitchFamily="2" charset="0"/>
                <a:cs typeface="Khmer OS Muol Light" panose="02000500000000020004" pitchFamily="2" charset="0"/>
              </a:rPr>
              <a:t>សេចក្តីផ្តើម</a:t>
            </a:r>
            <a:endParaRPr lang="en-US" sz="4000" dirty="0">
              <a:latin typeface="Khmer OS Muol Light" panose="02000500000000020004" pitchFamily="2" charset="0"/>
              <a:cs typeface="Khmer OS Muol Light" panose="02000500000000020004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073728D-AB76-4131-BCAF-C7586DE67E9D}"/>
              </a:ext>
            </a:extLst>
          </p:cNvPr>
          <p:cNvSpPr/>
          <p:nvPr/>
        </p:nvSpPr>
        <p:spPr>
          <a:xfrm>
            <a:off x="154029" y="109068"/>
            <a:ext cx="8835940" cy="4833924"/>
          </a:xfrm>
          <a:prstGeom prst="rect">
            <a:avLst/>
          </a:prstGeom>
          <a:solidFill>
            <a:srgbClr val="BDD7EE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52A8F434-24B5-46C8-BBD7-553BE5F2DFFE}"/>
              </a:ext>
            </a:extLst>
          </p:cNvPr>
          <p:cNvSpPr/>
          <p:nvPr/>
        </p:nvSpPr>
        <p:spPr>
          <a:xfrm>
            <a:off x="1293297" y="2082257"/>
            <a:ext cx="655740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km-KH" sz="4000" dirty="0">
                <a:latin typeface="Khmer OS Muol Light" panose="02000500000000020004" pitchFamily="2" charset="0"/>
                <a:cs typeface="Khmer OS Muol Light" panose="02000500000000020004" pitchFamily="2" charset="0"/>
              </a:rPr>
              <a:t>ការពិសោធន៏ និងលទ្ធផល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C2E7B76-1AF0-4845-8C29-972B787974EF}"/>
              </a:ext>
            </a:extLst>
          </p:cNvPr>
          <p:cNvSpPr txBox="1"/>
          <p:nvPr/>
        </p:nvSpPr>
        <p:spPr>
          <a:xfrm>
            <a:off x="4134218" y="1345082"/>
            <a:ext cx="8258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m-KH" sz="3200" dirty="0">
                <a:latin typeface="Khmer OS Muol Light" panose="02000500000000020004" pitchFamily="2" charset="0"/>
                <a:cs typeface="Khmer OS Muol Light" panose="02000500000000020004" pitchFamily="2" charset="0"/>
              </a:rPr>
              <a:t>០៥</a:t>
            </a:r>
            <a:endParaRPr lang="en-US" sz="3200" dirty="0">
              <a:latin typeface="Khmer OS Muol Light" panose="02000500000000020004" pitchFamily="2" charset="0"/>
              <a:cs typeface="Khmer OS Muol Light" panose="02000500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68486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6ACB9D6-41AC-43EF-ADF2-D9545AC045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0378" y="261313"/>
            <a:ext cx="359572" cy="361156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09ADA68-AC9D-49D9-98A6-E820F0259905}"/>
              </a:ext>
            </a:extLst>
          </p:cNvPr>
          <p:cNvSpPr txBox="1"/>
          <p:nvPr/>
        </p:nvSpPr>
        <p:spPr>
          <a:xfrm>
            <a:off x="264050" y="346977"/>
            <a:ext cx="52980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m-KH" sz="2000" dirty="0">
                <a:latin typeface="Khmer OS Muol Light" panose="02000500000000020004" pitchFamily="2" charset="0"/>
                <a:cs typeface="Khmer OS Muol Light" panose="02000500000000020004" pitchFamily="2" charset="0"/>
              </a:rPr>
              <a:t>៥</a:t>
            </a:r>
            <a:r>
              <a:rPr lang="en-US" sz="2000" dirty="0">
                <a:latin typeface="Khmer OS Muol Light" panose="02000500000000020004" pitchFamily="2" charset="0"/>
                <a:cs typeface="Khmer OS Muol Light" panose="02000500000000020004" pitchFamily="2" charset="0"/>
              </a:rPr>
              <a:t>.</a:t>
            </a:r>
            <a:r>
              <a:rPr lang="km-KH" sz="2000" dirty="0">
                <a:latin typeface="Khmer OS Muol Light" panose="02000500000000020004" pitchFamily="2" charset="0"/>
                <a:cs typeface="Khmer OS Muol Light" panose="02000500000000020004" pitchFamily="2" charset="0"/>
              </a:rPr>
              <a:t>១</a:t>
            </a:r>
            <a:r>
              <a:rPr lang="ca-ES" sz="2000" dirty="0">
                <a:latin typeface="Khmer OS Muol Light" panose="02000500000000020004" pitchFamily="2" charset="0"/>
                <a:cs typeface="Khmer OS Muol Light" panose="02000500000000020004" pitchFamily="2" charset="0"/>
              </a:rPr>
              <a:t> ក</a:t>
            </a:r>
            <a:r>
              <a:rPr lang="km-KH" sz="2000" dirty="0">
                <a:latin typeface="Khmer OS Muol Light" panose="02000500000000020004" pitchFamily="2" charset="0"/>
                <a:cs typeface="Khmer OS Muol Light" panose="02000500000000020004" pitchFamily="2" charset="0"/>
              </a:rPr>
              <a:t>ា</a:t>
            </a:r>
            <a:r>
              <a:rPr lang="ca-ES" sz="2000" dirty="0">
                <a:latin typeface="Khmer OS Muol Light" panose="02000500000000020004" pitchFamily="2" charset="0"/>
                <a:cs typeface="Khmer OS Muol Light" panose="02000500000000020004" pitchFamily="2" charset="0"/>
              </a:rPr>
              <a:t>រ</a:t>
            </a:r>
            <a:r>
              <a:rPr lang="km-KH" sz="2000" dirty="0">
                <a:latin typeface="Khmer OS Muol Light" panose="02000500000000020004" pitchFamily="2" charset="0"/>
                <a:cs typeface="Khmer OS Muol Light" panose="02000500000000020004" pitchFamily="2" charset="0"/>
              </a:rPr>
              <a:t>ព</a:t>
            </a:r>
            <a:r>
              <a:rPr lang="ca-ES" sz="2000" dirty="0">
                <a:latin typeface="Khmer OS Muol Light" panose="02000500000000020004" pitchFamily="2" charset="0"/>
                <a:cs typeface="Khmer OS Muol Light" panose="02000500000000020004" pitchFamily="2" charset="0"/>
              </a:rPr>
              <a:t>ិ</a:t>
            </a:r>
            <a:r>
              <a:rPr lang="km-KH" sz="2000" dirty="0">
                <a:latin typeface="Khmer OS Muol Light" panose="02000500000000020004" pitchFamily="2" charset="0"/>
                <a:cs typeface="Khmer OS Muol Light" panose="02000500000000020004" pitchFamily="2" charset="0"/>
              </a:rPr>
              <a:t>ស</a:t>
            </a:r>
            <a:r>
              <a:rPr lang="ca-ES" sz="2000" dirty="0">
                <a:latin typeface="Khmer OS Muol Light" panose="02000500000000020004" pitchFamily="2" charset="0"/>
                <a:cs typeface="Khmer OS Muol Light" panose="02000500000000020004" pitchFamily="2" charset="0"/>
              </a:rPr>
              <a:t>ោធន</a:t>
            </a:r>
            <a:r>
              <a:rPr lang="km-KH" sz="2000" dirty="0">
                <a:latin typeface="Khmer OS Muol Light" panose="02000500000000020004" pitchFamily="2" charset="0"/>
                <a:cs typeface="Khmer OS Muol Light" panose="02000500000000020004" pitchFamily="2" charset="0"/>
              </a:rPr>
              <a:t>៏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B5849F-F8E0-C104-850C-6CD35BD86F3D}"/>
              </a:ext>
            </a:extLst>
          </p:cNvPr>
          <p:cNvSpPr txBox="1"/>
          <p:nvPr/>
        </p:nvSpPr>
        <p:spPr>
          <a:xfrm>
            <a:off x="443836" y="4668729"/>
            <a:ext cx="20707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m-KH" sz="10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ប្រព័ន្ធគ្រប់គ្រងថាមពលអគ្គិសនីឆ្លាតវៃ </a:t>
            </a:r>
            <a:endParaRPr lang="en-US" sz="1000" dirty="0">
              <a:latin typeface="Khmer OS Battambang" panose="02000500000000020004" pitchFamily="2" charset="0"/>
              <a:cs typeface="Khmer OS Battambang" panose="02000500000000020004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BE2A22-C1BC-656D-8621-3CB31DCFC7FF}"/>
              </a:ext>
            </a:extLst>
          </p:cNvPr>
          <p:cNvSpPr txBox="1"/>
          <p:nvPr/>
        </p:nvSpPr>
        <p:spPr>
          <a:xfrm>
            <a:off x="7068914" y="4693675"/>
            <a:ext cx="9749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kern="1200" dirty="0">
                <a:solidFill>
                  <a:srgbClr val="080808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B’EcE17-5A</a:t>
            </a:r>
            <a:r>
              <a:rPr lang="en-US" sz="1000" kern="1200" baseline="-25000" dirty="0">
                <a:solidFill>
                  <a:srgbClr val="080808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14</a:t>
            </a:r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5A8D02-C2C4-549A-3D8D-C690047C6FFC}"/>
              </a:ext>
            </a:extLst>
          </p:cNvPr>
          <p:cNvSpPr txBox="1"/>
          <p:nvPr/>
        </p:nvSpPr>
        <p:spPr>
          <a:xfrm>
            <a:off x="8399031" y="4693675"/>
            <a:ext cx="4395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m-KH" sz="1100" dirty="0">
                <a:latin typeface="Khmer OS Muol Light" panose="02000500000000020004" pitchFamily="2" charset="0"/>
                <a:cs typeface="Khmer OS Muol Light" panose="02000500000000020004" pitchFamily="2" charset="0"/>
              </a:rPr>
              <a:t>២៤</a:t>
            </a:r>
            <a:endParaRPr lang="en-US" sz="1100" dirty="0">
              <a:latin typeface="Khmer OS Muol Light" panose="02000500000000020004" pitchFamily="2" charset="0"/>
              <a:cs typeface="Khmer OS Muol Light" panose="02000500000000020004" pitchFamily="2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1B0311F-9C47-4865-A2D8-91B1F8E1E9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5033627"/>
              </p:ext>
            </p:extLst>
          </p:nvPr>
        </p:nvGraphicFramePr>
        <p:xfrm>
          <a:off x="1255314" y="1320941"/>
          <a:ext cx="6633372" cy="2830056"/>
        </p:xfrm>
        <a:graphic>
          <a:graphicData uri="http://schemas.openxmlformats.org/drawingml/2006/table">
            <a:tbl>
              <a:tblPr firstRow="1" bandRow="1">
                <a:tableStyleId>{97B9260E-6910-4911-94DB-83BCA06203C8}</a:tableStyleId>
              </a:tblPr>
              <a:tblGrid>
                <a:gridCol w="1916815">
                  <a:extLst>
                    <a:ext uri="{9D8B030D-6E8A-4147-A177-3AD203B41FA5}">
                      <a16:colId xmlns:a16="http://schemas.microsoft.com/office/drawing/2014/main" val="3364929339"/>
                    </a:ext>
                  </a:extLst>
                </a:gridCol>
                <a:gridCol w="1141317">
                  <a:extLst>
                    <a:ext uri="{9D8B030D-6E8A-4147-A177-3AD203B41FA5}">
                      <a16:colId xmlns:a16="http://schemas.microsoft.com/office/drawing/2014/main" val="1930240121"/>
                    </a:ext>
                  </a:extLst>
                </a:gridCol>
                <a:gridCol w="1210791">
                  <a:extLst>
                    <a:ext uri="{9D8B030D-6E8A-4147-A177-3AD203B41FA5}">
                      <a16:colId xmlns:a16="http://schemas.microsoft.com/office/drawing/2014/main" val="449608880"/>
                    </a:ext>
                  </a:extLst>
                </a:gridCol>
                <a:gridCol w="1204486">
                  <a:extLst>
                    <a:ext uri="{9D8B030D-6E8A-4147-A177-3AD203B41FA5}">
                      <a16:colId xmlns:a16="http://schemas.microsoft.com/office/drawing/2014/main" val="3353969848"/>
                    </a:ext>
                  </a:extLst>
                </a:gridCol>
                <a:gridCol w="1159963">
                  <a:extLst>
                    <a:ext uri="{9D8B030D-6E8A-4147-A177-3AD203B41FA5}">
                      <a16:colId xmlns:a16="http://schemas.microsoft.com/office/drawing/2014/main" val="302043561"/>
                    </a:ext>
                  </a:extLst>
                </a:gridCol>
              </a:tblGrid>
              <a:tr h="942588">
                <a:tc>
                  <a:txBody>
                    <a:bodyPr/>
                    <a:lstStyle/>
                    <a:p>
                      <a:pPr algn="ctr"/>
                      <a:endParaRPr lang="km-KH" b="1" dirty="0">
                        <a:latin typeface="Khmer OS Battambang" panose="02000500000000020004" pitchFamily="2" charset="0"/>
                        <a:cs typeface="Khmer OS Battambang" panose="02000500000000020004" pitchFamily="2" charset="0"/>
                      </a:endParaRPr>
                    </a:p>
                    <a:p>
                      <a:pPr algn="ctr"/>
                      <a:r>
                        <a:rPr lang="km-KH" b="1" dirty="0">
                          <a:latin typeface="Khmer OS Battambang" panose="02000500000000020004" pitchFamily="2" charset="0"/>
                          <a:cs typeface="Khmer OS Battambang" panose="02000500000000020004" pitchFamily="2" charset="0"/>
                        </a:rPr>
                        <a:t>ឧបករណ៏វាស់ស្ទង់</a:t>
                      </a:r>
                      <a:endParaRPr lang="en-US" b="1" dirty="0">
                        <a:latin typeface="Khmer OS Battambang" panose="02000500000000020004" pitchFamily="2" charset="0"/>
                        <a:cs typeface="Khmer OS Battambang" panose="02000500000000020004" pitchFamily="2" charset="0"/>
                      </a:endParaRPr>
                    </a:p>
                    <a:p>
                      <a:pPr algn="ctr"/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Measure equipment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km-KH" b="1" dirty="0">
                        <a:latin typeface="Khmer OS Battambang" panose="02000500000000020004" pitchFamily="2" charset="0"/>
                        <a:cs typeface="Khmer OS Battambang" panose="02000500000000020004" pitchFamily="2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m-KH" b="1" dirty="0">
                          <a:latin typeface="Khmer OS Battambang" panose="02000500000000020004" pitchFamily="2" charset="0"/>
                          <a:cs typeface="Khmer OS Battambang" panose="02000500000000020004" pitchFamily="2" charset="0"/>
                        </a:rPr>
                        <a:t>តង់ស្យុង</a:t>
                      </a:r>
                      <a:endParaRPr lang="km-KH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Voltage</a:t>
                      </a:r>
                      <a:r>
                        <a:rPr lang="km-KH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​</a:t>
                      </a:r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km-KH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km-KH" sz="14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Khmer OS Battambang" panose="02000500000000020004" pitchFamily="2" charset="0"/>
                        <a:cs typeface="Khmer OS Battambang" panose="02000500000000020004" pitchFamily="2" charset="0"/>
                        <a:sym typeface="Arial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km-KH" sz="14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hmer OS Battambang" panose="02000500000000020004" pitchFamily="2" charset="0"/>
                          <a:cs typeface="Khmer OS Battambang" panose="02000500000000020004" pitchFamily="2" charset="0"/>
                          <a:sym typeface="Arial"/>
                        </a:rPr>
                        <a:t>ប្រេកង់</a:t>
                      </a:r>
                      <a:endParaRPr 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Frequency (</a:t>
                      </a:r>
                      <a:r>
                        <a:rPr kumimoji="0" lang="en-US" sz="14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Arial"/>
                        </a:rPr>
                        <a:t>Hz)</a:t>
                      </a:r>
                      <a:endParaRPr 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km-KH" sz="14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Khmer OS Battambang" panose="02000500000000020004" pitchFamily="2" charset="0"/>
                        <a:cs typeface="Khmer OS Battambang" panose="02000500000000020004" pitchFamily="2" charset="0"/>
                        <a:sym typeface="Arial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km-KH" sz="14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hmer OS Battambang" panose="02000500000000020004" pitchFamily="2" charset="0"/>
                          <a:cs typeface="Khmer OS Battambang" panose="02000500000000020004" pitchFamily="2" charset="0"/>
                          <a:sym typeface="Arial"/>
                        </a:rPr>
                        <a:t> អានុភាព</a:t>
                      </a:r>
                      <a:endParaRPr lang="km-KH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Power</a:t>
                      </a:r>
                      <a:r>
                        <a:rPr kumimoji="0" lang="km-KH" sz="14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Arial"/>
                        </a:rPr>
                        <a:t>(</a:t>
                      </a:r>
                      <a:r>
                        <a:rPr kumimoji="0" lang="en-US" sz="14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Arial"/>
                        </a:rPr>
                        <a:t>W)</a:t>
                      </a:r>
                      <a:r>
                        <a:rPr lang="km-KH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​</a:t>
                      </a:r>
                      <a:endParaRPr 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km-KH" sz="14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Khmer OS Battambang" panose="02000500000000020004" pitchFamily="2" charset="0"/>
                        <a:cs typeface="Khmer OS Battambang" panose="02000500000000020004" pitchFamily="2" charset="0"/>
                        <a:sym typeface="Arial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km-KH" sz="14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hmer OS Battambang" panose="02000500000000020004" pitchFamily="2" charset="0"/>
                          <a:cs typeface="Khmer OS Battambang" panose="02000500000000020004" pitchFamily="2" charset="0"/>
                          <a:sym typeface="Arial"/>
                        </a:rPr>
                        <a:t>ចរន្ត</a:t>
                      </a:r>
                      <a:endParaRPr lang="km-KH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Current</a:t>
                      </a:r>
                      <a:r>
                        <a:rPr kumimoji="0" lang="km-KH" sz="14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Arial"/>
                        </a:rPr>
                        <a:t>(</a:t>
                      </a:r>
                      <a:r>
                        <a:rPr kumimoji="0" lang="en-US" sz="14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Arial"/>
                        </a:rPr>
                        <a:t>A)</a:t>
                      </a:r>
                      <a:endParaRPr 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1638413"/>
                  </a:ext>
                </a:extLst>
              </a:tr>
              <a:tr h="942588"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Our Device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210.97 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50.29 Hz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10.20 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0.045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3018123"/>
                  </a:ext>
                </a:extLst>
              </a:tr>
              <a:tr h="94258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Arial"/>
                        </a:rPr>
                        <a:t>Digital Multimeter, Oscilloscope</a:t>
                      </a:r>
                    </a:p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211 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50.12 Hz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10.14 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0.050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0221745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37C7E4C9-34A4-4602-8F37-D617E6A2528B}"/>
              </a:ext>
            </a:extLst>
          </p:cNvPr>
          <p:cNvSpPr txBox="1"/>
          <p:nvPr/>
        </p:nvSpPr>
        <p:spPr>
          <a:xfrm>
            <a:off x="713438" y="780525"/>
            <a:ext cx="3473884" cy="3885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m-KH" sz="1400" spc="-4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Battambang-Kh Auto" panose="02000500000000020004" pitchFamily="2" charset="0"/>
              </a:rPr>
              <a:t>ការពិសោធ</a:t>
            </a:r>
            <a:r>
              <a:rPr lang="km-KH" spc="-40" dirty="0">
                <a:latin typeface="Times New Roman" panose="02020603050405020304" pitchFamily="18" charset="0"/>
                <a:ea typeface="Calibri" panose="020F0502020204030204" pitchFamily="34" charset="0"/>
                <a:cs typeface="Khmer OS Battambang-Kh Auto" panose="02000500000000020004" pitchFamily="2" charset="0"/>
              </a:rPr>
              <a:t>ន៏ក្នុងលក្ខខណ្ឌទី១​​ </a:t>
            </a:r>
            <a:endParaRPr lang="km-KH" sz="1400" spc="-4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Khmer OS Battambang-Kh Auto" panose="02000500000000020004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AEEAE9E-66DD-4B11-9A63-65906F14CCFC}"/>
              </a:ext>
            </a:extLst>
          </p:cNvPr>
          <p:cNvSpPr txBox="1"/>
          <p:nvPr/>
        </p:nvSpPr>
        <p:spPr>
          <a:xfrm>
            <a:off x="2514600" y="4285897"/>
            <a:ext cx="41908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m-KH" sz="12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តារាង ៥</a:t>
            </a:r>
            <a:r>
              <a:rPr lang="en-US" sz="12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.</a:t>
            </a:r>
            <a:r>
              <a:rPr lang="km-KH" sz="12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១ លទ្ធផលនៃការពិសោធន៏ជាមួយ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Small load</a:t>
            </a:r>
            <a:r>
              <a:rPr lang="km-KH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​ (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lamp)</a:t>
            </a:r>
            <a:r>
              <a:rPr lang="km-KH" sz="1200" dirty="0">
                <a:latin typeface="Times New Roman" panose="02020603050405020304" pitchFamily="18" charset="0"/>
                <a:cs typeface="Khmer OS Battambang" panose="02000500000000020004" pitchFamily="2" charset="0"/>
              </a:rPr>
              <a:t> 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82031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6ACB9D6-41AC-43EF-ADF2-D9545AC045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0378" y="261313"/>
            <a:ext cx="359572" cy="3611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0B5849F-F8E0-C104-850C-6CD35BD86F3D}"/>
              </a:ext>
            </a:extLst>
          </p:cNvPr>
          <p:cNvSpPr txBox="1"/>
          <p:nvPr/>
        </p:nvSpPr>
        <p:spPr>
          <a:xfrm>
            <a:off x="443836" y="4668729"/>
            <a:ext cx="20707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m-KH" sz="10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ប្រព័ន្ធគ្រប់គ្រងថាមពលអគ្គិសនីឆ្លាតវៃ </a:t>
            </a:r>
            <a:endParaRPr lang="en-US" sz="1000" dirty="0">
              <a:latin typeface="Khmer OS Battambang" panose="02000500000000020004" pitchFamily="2" charset="0"/>
              <a:cs typeface="Khmer OS Battambang" panose="02000500000000020004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BE2A22-C1BC-656D-8621-3CB31DCFC7FF}"/>
              </a:ext>
            </a:extLst>
          </p:cNvPr>
          <p:cNvSpPr txBox="1"/>
          <p:nvPr/>
        </p:nvSpPr>
        <p:spPr>
          <a:xfrm>
            <a:off x="7068914" y="4693675"/>
            <a:ext cx="9749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kern="1200" dirty="0">
                <a:solidFill>
                  <a:srgbClr val="080808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B’EcE17-5A</a:t>
            </a:r>
            <a:r>
              <a:rPr lang="en-US" sz="1000" kern="1200" baseline="-25000" dirty="0">
                <a:solidFill>
                  <a:srgbClr val="080808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14</a:t>
            </a:r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5A8D02-C2C4-549A-3D8D-C690047C6FFC}"/>
              </a:ext>
            </a:extLst>
          </p:cNvPr>
          <p:cNvSpPr txBox="1"/>
          <p:nvPr/>
        </p:nvSpPr>
        <p:spPr>
          <a:xfrm>
            <a:off x="8399031" y="4693675"/>
            <a:ext cx="4395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m-KH" sz="1100" dirty="0">
                <a:latin typeface="Khmer OS Muol Light" panose="02000500000000020004" pitchFamily="2" charset="0"/>
                <a:cs typeface="Khmer OS Muol Light" panose="02000500000000020004" pitchFamily="2" charset="0"/>
              </a:rPr>
              <a:t>២៥</a:t>
            </a:r>
            <a:endParaRPr lang="en-US" sz="1100" dirty="0">
              <a:latin typeface="Khmer OS Muol Light" panose="02000500000000020004" pitchFamily="2" charset="0"/>
              <a:cs typeface="Khmer OS Muol Light" panose="02000500000000020004" pitchFamily="2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1B0311F-9C47-4865-A2D8-91B1F8E1E9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920672"/>
              </p:ext>
            </p:extLst>
          </p:nvPr>
        </p:nvGraphicFramePr>
        <p:xfrm>
          <a:off x="1255314" y="1358959"/>
          <a:ext cx="6633372" cy="2830056"/>
        </p:xfrm>
        <a:graphic>
          <a:graphicData uri="http://schemas.openxmlformats.org/drawingml/2006/table">
            <a:tbl>
              <a:tblPr firstRow="1" bandRow="1">
                <a:tableStyleId>{97B9260E-6910-4911-94DB-83BCA06203C8}</a:tableStyleId>
              </a:tblPr>
              <a:tblGrid>
                <a:gridCol w="1916815">
                  <a:extLst>
                    <a:ext uri="{9D8B030D-6E8A-4147-A177-3AD203B41FA5}">
                      <a16:colId xmlns:a16="http://schemas.microsoft.com/office/drawing/2014/main" val="3364929339"/>
                    </a:ext>
                  </a:extLst>
                </a:gridCol>
                <a:gridCol w="1141317">
                  <a:extLst>
                    <a:ext uri="{9D8B030D-6E8A-4147-A177-3AD203B41FA5}">
                      <a16:colId xmlns:a16="http://schemas.microsoft.com/office/drawing/2014/main" val="1930240121"/>
                    </a:ext>
                  </a:extLst>
                </a:gridCol>
                <a:gridCol w="1210791">
                  <a:extLst>
                    <a:ext uri="{9D8B030D-6E8A-4147-A177-3AD203B41FA5}">
                      <a16:colId xmlns:a16="http://schemas.microsoft.com/office/drawing/2014/main" val="449608880"/>
                    </a:ext>
                  </a:extLst>
                </a:gridCol>
                <a:gridCol w="1204486">
                  <a:extLst>
                    <a:ext uri="{9D8B030D-6E8A-4147-A177-3AD203B41FA5}">
                      <a16:colId xmlns:a16="http://schemas.microsoft.com/office/drawing/2014/main" val="3353969848"/>
                    </a:ext>
                  </a:extLst>
                </a:gridCol>
                <a:gridCol w="1159963">
                  <a:extLst>
                    <a:ext uri="{9D8B030D-6E8A-4147-A177-3AD203B41FA5}">
                      <a16:colId xmlns:a16="http://schemas.microsoft.com/office/drawing/2014/main" val="302043561"/>
                    </a:ext>
                  </a:extLst>
                </a:gridCol>
              </a:tblGrid>
              <a:tr h="942588">
                <a:tc>
                  <a:txBody>
                    <a:bodyPr/>
                    <a:lstStyle/>
                    <a:p>
                      <a:pPr algn="ctr"/>
                      <a:endParaRPr lang="km-KH" b="1" dirty="0">
                        <a:latin typeface="Khmer OS Battambang" panose="02000500000000020004" pitchFamily="2" charset="0"/>
                        <a:cs typeface="Khmer OS Battambang" panose="02000500000000020004" pitchFamily="2" charset="0"/>
                      </a:endParaRPr>
                    </a:p>
                    <a:p>
                      <a:pPr algn="ctr"/>
                      <a:r>
                        <a:rPr lang="km-KH" b="1" dirty="0">
                          <a:latin typeface="Khmer OS Battambang" panose="02000500000000020004" pitchFamily="2" charset="0"/>
                          <a:cs typeface="Khmer OS Battambang" panose="02000500000000020004" pitchFamily="2" charset="0"/>
                        </a:rPr>
                        <a:t>ឧបករណ៏វាស់ស្ទង់</a:t>
                      </a:r>
                      <a:endParaRPr lang="en-US" b="1" dirty="0">
                        <a:latin typeface="Khmer OS Battambang" panose="02000500000000020004" pitchFamily="2" charset="0"/>
                        <a:cs typeface="Khmer OS Battambang" panose="02000500000000020004" pitchFamily="2" charset="0"/>
                      </a:endParaRPr>
                    </a:p>
                    <a:p>
                      <a:pPr algn="ctr"/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Measure equipment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km-KH" b="1" dirty="0">
                        <a:latin typeface="Khmer OS Battambang" panose="02000500000000020004" pitchFamily="2" charset="0"/>
                        <a:cs typeface="Khmer OS Battambang" panose="02000500000000020004" pitchFamily="2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m-KH" b="1" dirty="0">
                          <a:latin typeface="Khmer OS Battambang" panose="02000500000000020004" pitchFamily="2" charset="0"/>
                          <a:cs typeface="Khmer OS Battambang" panose="02000500000000020004" pitchFamily="2" charset="0"/>
                        </a:rPr>
                        <a:t>តង់ស្យុង</a:t>
                      </a:r>
                      <a:endParaRPr lang="km-KH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Voltage</a:t>
                      </a:r>
                      <a:r>
                        <a:rPr lang="km-KH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​</a:t>
                      </a:r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km-KH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km-KH" sz="14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Khmer OS Battambang" panose="02000500000000020004" pitchFamily="2" charset="0"/>
                        <a:cs typeface="Khmer OS Battambang" panose="02000500000000020004" pitchFamily="2" charset="0"/>
                        <a:sym typeface="Arial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km-KH" sz="14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hmer OS Battambang" panose="02000500000000020004" pitchFamily="2" charset="0"/>
                          <a:cs typeface="Khmer OS Battambang" panose="02000500000000020004" pitchFamily="2" charset="0"/>
                          <a:sym typeface="Arial"/>
                        </a:rPr>
                        <a:t>ប្រេកង់</a:t>
                      </a:r>
                      <a:endParaRPr 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Frequency (</a:t>
                      </a:r>
                      <a:r>
                        <a:rPr kumimoji="0" lang="en-US" sz="14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Arial"/>
                        </a:rPr>
                        <a:t>Hz)</a:t>
                      </a:r>
                      <a:endParaRPr 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km-KH" sz="14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Khmer OS Battambang" panose="02000500000000020004" pitchFamily="2" charset="0"/>
                        <a:cs typeface="Khmer OS Battambang" panose="02000500000000020004" pitchFamily="2" charset="0"/>
                        <a:sym typeface="Arial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km-KH" sz="14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hmer OS Battambang" panose="02000500000000020004" pitchFamily="2" charset="0"/>
                          <a:cs typeface="Khmer OS Battambang" panose="02000500000000020004" pitchFamily="2" charset="0"/>
                          <a:sym typeface="Arial"/>
                        </a:rPr>
                        <a:t> អានុភាព</a:t>
                      </a:r>
                      <a:endParaRPr lang="km-KH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Power</a:t>
                      </a:r>
                      <a:r>
                        <a:rPr kumimoji="0" lang="km-KH" sz="14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Arial"/>
                        </a:rPr>
                        <a:t>(</a:t>
                      </a:r>
                      <a:r>
                        <a:rPr kumimoji="0" lang="en-US" sz="14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Arial"/>
                        </a:rPr>
                        <a:t>W)</a:t>
                      </a:r>
                      <a:r>
                        <a:rPr lang="km-KH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​</a:t>
                      </a:r>
                      <a:endParaRPr 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km-KH" sz="14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Khmer OS Battambang" panose="02000500000000020004" pitchFamily="2" charset="0"/>
                        <a:cs typeface="Khmer OS Battambang" panose="02000500000000020004" pitchFamily="2" charset="0"/>
                        <a:sym typeface="Arial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km-KH" sz="14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hmer OS Battambang" panose="02000500000000020004" pitchFamily="2" charset="0"/>
                          <a:cs typeface="Khmer OS Battambang" panose="02000500000000020004" pitchFamily="2" charset="0"/>
                          <a:sym typeface="Arial"/>
                        </a:rPr>
                        <a:t>ចរន្ត</a:t>
                      </a:r>
                      <a:endParaRPr lang="km-KH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Current</a:t>
                      </a:r>
                      <a:r>
                        <a:rPr kumimoji="0" lang="km-KH" sz="14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Arial"/>
                        </a:rPr>
                        <a:t>(</a:t>
                      </a:r>
                      <a:r>
                        <a:rPr kumimoji="0" lang="en-US" sz="14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Arial"/>
                        </a:rPr>
                        <a:t>A)</a:t>
                      </a:r>
                      <a:endParaRPr 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1638413"/>
                  </a:ext>
                </a:extLst>
              </a:tr>
              <a:tr h="942588"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Our Device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219.64 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49.56 Hz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140.51 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1.25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3018123"/>
                  </a:ext>
                </a:extLst>
              </a:tr>
              <a:tr h="94258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Arial"/>
                        </a:rPr>
                        <a:t>Digital Multimeter, Oscilloscope</a:t>
                      </a:r>
                    </a:p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220.01 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50.09 Hz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141.02 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1.28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0221745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37C7E4C9-34A4-4602-8F37-D617E6A2528B}"/>
              </a:ext>
            </a:extLst>
          </p:cNvPr>
          <p:cNvSpPr txBox="1"/>
          <p:nvPr/>
        </p:nvSpPr>
        <p:spPr>
          <a:xfrm>
            <a:off x="713438" y="780525"/>
            <a:ext cx="3473884" cy="3885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m-KH" sz="1400" spc="-4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Battambang-Kh Auto" panose="02000500000000020004" pitchFamily="2" charset="0"/>
              </a:rPr>
              <a:t>ការពិសោធ</a:t>
            </a:r>
            <a:r>
              <a:rPr lang="km-KH" spc="-40" dirty="0">
                <a:latin typeface="Times New Roman" panose="02020603050405020304" pitchFamily="18" charset="0"/>
                <a:ea typeface="Calibri" panose="020F0502020204030204" pitchFamily="34" charset="0"/>
                <a:cs typeface="Khmer OS Battambang-Kh Auto" panose="02000500000000020004" pitchFamily="2" charset="0"/>
              </a:rPr>
              <a:t>ន៏ក្នុងលក្ខខណ្ឌទី២​​ </a:t>
            </a:r>
            <a:endParaRPr lang="km-KH" sz="1400" spc="-4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Khmer OS Battambang-Kh Auto" panose="02000500000000020004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AAC1E29-4FB4-4119-84AB-7B3DE9661BF8}"/>
              </a:ext>
            </a:extLst>
          </p:cNvPr>
          <p:cNvSpPr txBox="1"/>
          <p:nvPr/>
        </p:nvSpPr>
        <p:spPr>
          <a:xfrm>
            <a:off x="2514600" y="4285897"/>
            <a:ext cx="41908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m-KH" sz="12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តារាង ៥</a:t>
            </a:r>
            <a:r>
              <a:rPr lang="en-US" sz="12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.</a:t>
            </a:r>
            <a:r>
              <a:rPr lang="km-KH" sz="12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២ លទ្ធផលនៃការពិសោធន៏ជាមួយ </a:t>
            </a:r>
            <a:r>
              <a:rPr lang="km-KH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​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Soldering Iron</a:t>
            </a:r>
            <a:r>
              <a:rPr lang="km-KH" sz="1200" dirty="0">
                <a:latin typeface="Times New Roman" panose="02020603050405020304" pitchFamily="18" charset="0"/>
                <a:cs typeface="Khmer OS Battambang" panose="02000500000000020004" pitchFamily="2" charset="0"/>
              </a:rPr>
              <a:t> 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895713D-D216-4E79-8FBF-245072880494}"/>
              </a:ext>
            </a:extLst>
          </p:cNvPr>
          <p:cNvSpPr txBox="1"/>
          <p:nvPr/>
        </p:nvSpPr>
        <p:spPr>
          <a:xfrm>
            <a:off x="264050" y="346977"/>
            <a:ext cx="52980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m-KH" sz="2000" dirty="0">
                <a:latin typeface="Khmer OS Muol Light" panose="02000500000000020004" pitchFamily="2" charset="0"/>
                <a:cs typeface="Khmer OS Muol Light" panose="02000500000000020004" pitchFamily="2" charset="0"/>
              </a:rPr>
              <a:t>៥</a:t>
            </a:r>
            <a:r>
              <a:rPr lang="en-US" sz="2000" dirty="0">
                <a:latin typeface="Khmer OS Muol Light" panose="02000500000000020004" pitchFamily="2" charset="0"/>
                <a:cs typeface="Khmer OS Muol Light" panose="02000500000000020004" pitchFamily="2" charset="0"/>
              </a:rPr>
              <a:t>.</a:t>
            </a:r>
            <a:r>
              <a:rPr lang="km-KH" sz="2000" dirty="0">
                <a:latin typeface="Khmer OS Muol Light" panose="02000500000000020004" pitchFamily="2" charset="0"/>
                <a:cs typeface="Khmer OS Muol Light" panose="02000500000000020004" pitchFamily="2" charset="0"/>
              </a:rPr>
              <a:t>១</a:t>
            </a:r>
            <a:r>
              <a:rPr lang="ca-ES" sz="2000" dirty="0">
                <a:latin typeface="Khmer OS Muol Light" panose="02000500000000020004" pitchFamily="2" charset="0"/>
                <a:cs typeface="Khmer OS Muol Light" panose="02000500000000020004" pitchFamily="2" charset="0"/>
              </a:rPr>
              <a:t> ក</a:t>
            </a:r>
            <a:r>
              <a:rPr lang="km-KH" sz="2000" dirty="0">
                <a:latin typeface="Khmer OS Muol Light" panose="02000500000000020004" pitchFamily="2" charset="0"/>
                <a:cs typeface="Khmer OS Muol Light" panose="02000500000000020004" pitchFamily="2" charset="0"/>
              </a:rPr>
              <a:t>ា</a:t>
            </a:r>
            <a:r>
              <a:rPr lang="ca-ES" sz="2000" dirty="0">
                <a:latin typeface="Khmer OS Muol Light" panose="02000500000000020004" pitchFamily="2" charset="0"/>
                <a:cs typeface="Khmer OS Muol Light" panose="02000500000000020004" pitchFamily="2" charset="0"/>
              </a:rPr>
              <a:t>រ</a:t>
            </a:r>
            <a:r>
              <a:rPr lang="km-KH" sz="2000" dirty="0">
                <a:latin typeface="Khmer OS Muol Light" panose="02000500000000020004" pitchFamily="2" charset="0"/>
                <a:cs typeface="Khmer OS Muol Light" panose="02000500000000020004" pitchFamily="2" charset="0"/>
              </a:rPr>
              <a:t>ព</a:t>
            </a:r>
            <a:r>
              <a:rPr lang="ca-ES" sz="2000" dirty="0">
                <a:latin typeface="Khmer OS Muol Light" panose="02000500000000020004" pitchFamily="2" charset="0"/>
                <a:cs typeface="Khmer OS Muol Light" panose="02000500000000020004" pitchFamily="2" charset="0"/>
              </a:rPr>
              <a:t>ិ</a:t>
            </a:r>
            <a:r>
              <a:rPr lang="km-KH" sz="2000" dirty="0">
                <a:latin typeface="Khmer OS Muol Light" panose="02000500000000020004" pitchFamily="2" charset="0"/>
                <a:cs typeface="Khmer OS Muol Light" panose="02000500000000020004" pitchFamily="2" charset="0"/>
              </a:rPr>
              <a:t>ស</a:t>
            </a:r>
            <a:r>
              <a:rPr lang="ca-ES" sz="2000" dirty="0">
                <a:latin typeface="Khmer OS Muol Light" panose="02000500000000020004" pitchFamily="2" charset="0"/>
                <a:cs typeface="Khmer OS Muol Light" panose="02000500000000020004" pitchFamily="2" charset="0"/>
              </a:rPr>
              <a:t>ោធន</a:t>
            </a:r>
            <a:r>
              <a:rPr lang="km-KH" sz="2000" dirty="0">
                <a:latin typeface="Khmer OS Muol Light" panose="02000500000000020004" pitchFamily="2" charset="0"/>
                <a:cs typeface="Khmer OS Muol Light" panose="02000500000000020004" pitchFamily="2" charset="0"/>
              </a:rPr>
              <a:t>៏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71651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6ACB9D6-41AC-43EF-ADF2-D9545AC045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0378" y="261313"/>
            <a:ext cx="359572" cy="3611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0B5849F-F8E0-C104-850C-6CD35BD86F3D}"/>
              </a:ext>
            </a:extLst>
          </p:cNvPr>
          <p:cNvSpPr txBox="1"/>
          <p:nvPr/>
        </p:nvSpPr>
        <p:spPr>
          <a:xfrm>
            <a:off x="443836" y="4668729"/>
            <a:ext cx="20707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m-KH" sz="10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ប្រព័ន្ធគ្រប់គ្រងថាមពលអគ្គិសនីឆ្លាតវៃ </a:t>
            </a:r>
            <a:endParaRPr lang="en-US" sz="1000" dirty="0">
              <a:latin typeface="Khmer OS Battambang" panose="02000500000000020004" pitchFamily="2" charset="0"/>
              <a:cs typeface="Khmer OS Battambang" panose="02000500000000020004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BE2A22-C1BC-656D-8621-3CB31DCFC7FF}"/>
              </a:ext>
            </a:extLst>
          </p:cNvPr>
          <p:cNvSpPr txBox="1"/>
          <p:nvPr/>
        </p:nvSpPr>
        <p:spPr>
          <a:xfrm>
            <a:off x="7068914" y="4693675"/>
            <a:ext cx="9749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kern="1200" dirty="0">
                <a:solidFill>
                  <a:srgbClr val="080808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B’EcE17-5A</a:t>
            </a:r>
            <a:r>
              <a:rPr lang="en-US" sz="1000" kern="1200" baseline="-25000" dirty="0">
                <a:solidFill>
                  <a:srgbClr val="080808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14</a:t>
            </a:r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5A8D02-C2C4-549A-3D8D-C690047C6FFC}"/>
              </a:ext>
            </a:extLst>
          </p:cNvPr>
          <p:cNvSpPr txBox="1"/>
          <p:nvPr/>
        </p:nvSpPr>
        <p:spPr>
          <a:xfrm>
            <a:off x="8399031" y="4693675"/>
            <a:ext cx="4395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m-KH" sz="1100" dirty="0">
                <a:latin typeface="Khmer OS Muol Light" panose="02000500000000020004" pitchFamily="2" charset="0"/>
                <a:cs typeface="Khmer OS Muol Light" panose="02000500000000020004" pitchFamily="2" charset="0"/>
              </a:rPr>
              <a:t>២៦</a:t>
            </a:r>
            <a:endParaRPr lang="en-US" sz="1100" dirty="0">
              <a:latin typeface="Khmer OS Muol Light" panose="02000500000000020004" pitchFamily="2" charset="0"/>
              <a:cs typeface="Khmer OS Muol Light" panose="02000500000000020004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C7E4C9-34A4-4602-8F37-D617E6A2528B}"/>
              </a:ext>
            </a:extLst>
          </p:cNvPr>
          <p:cNvSpPr txBox="1"/>
          <p:nvPr/>
        </p:nvSpPr>
        <p:spPr>
          <a:xfrm>
            <a:off x="674765" y="972273"/>
            <a:ext cx="7845613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m-KH" sz="1700" spc="-4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Battambang-Kh Auto" panose="02000500000000020004" pitchFamily="2" charset="0"/>
              </a:rPr>
              <a:t>ឆ្លងតាមការពិសោធយើងឃើញថា ការវាស់ទៅលើ </a:t>
            </a:r>
            <a:r>
              <a:rPr lang="en-US" sz="1700" spc="-4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Battambang-Kh Auto" panose="02000500000000020004" pitchFamily="2" charset="0"/>
              </a:rPr>
              <a:t>Energy</a:t>
            </a:r>
            <a:r>
              <a:rPr lang="en-US" sz="1700" spc="-40" dirty="0">
                <a:latin typeface="Times New Roman" panose="02020603050405020304" pitchFamily="18" charset="0"/>
                <a:ea typeface="Calibri" panose="020F0502020204030204" pitchFamily="34" charset="0"/>
                <a:cs typeface="Khmer OS Battambang-Kh Auto" panose="02000500000000020004" pitchFamily="2" charset="0"/>
              </a:rPr>
              <a:t>, Current, Power, Voltage </a:t>
            </a:r>
            <a:r>
              <a:rPr lang="km-KH" sz="1700" spc="-40" dirty="0">
                <a:latin typeface="Times New Roman" panose="02020603050405020304" pitchFamily="18" charset="0"/>
                <a:ea typeface="Calibri" panose="020F0502020204030204" pitchFamily="34" charset="0"/>
                <a:cs typeface="Khmer OS Battambang-Kh Auto" panose="02000500000000020004" pitchFamily="2" charset="0"/>
              </a:rPr>
              <a:t>និង </a:t>
            </a:r>
            <a:r>
              <a:rPr lang="en-US" sz="1700" spc="-40" dirty="0">
                <a:latin typeface="Times New Roman" panose="02020603050405020304" pitchFamily="18" charset="0"/>
                <a:ea typeface="Calibri" panose="020F0502020204030204" pitchFamily="34" charset="0"/>
                <a:cs typeface="Khmer OS Battambang-Kh Auto" panose="02000500000000020004" pitchFamily="2" charset="0"/>
              </a:rPr>
              <a:t>Frequency </a:t>
            </a:r>
            <a:r>
              <a:rPr lang="km-KH" sz="1700" spc="-40" dirty="0">
                <a:latin typeface="Times New Roman" panose="02020603050405020304" pitchFamily="18" charset="0"/>
                <a:ea typeface="Calibri" panose="020F0502020204030204" pitchFamily="34" charset="0"/>
                <a:cs typeface="Khmer OS Battambang-Kh Auto" panose="02000500000000020004" pitchFamily="2" charset="0"/>
              </a:rPr>
              <a:t>មានភាពសុក្រិត​ចាប់ពី </a:t>
            </a:r>
            <a:r>
              <a:rPr lang="en-US" sz="1700" b="1" spc="-40" dirty="0">
                <a:latin typeface="Times New Roman" panose="02020603050405020304" pitchFamily="18" charset="0"/>
                <a:ea typeface="Calibri" panose="020F0502020204030204" pitchFamily="34" charset="0"/>
                <a:cs typeface="Khmer OS Battambang-Kh Auto" panose="02000500000000020004" pitchFamily="2" charset="0"/>
              </a:rPr>
              <a:t>98%</a:t>
            </a:r>
            <a:r>
              <a:rPr lang="km-KH" sz="1700" b="1" spc="-40" dirty="0">
                <a:latin typeface="Times New Roman" panose="02020603050405020304" pitchFamily="18" charset="0"/>
                <a:ea typeface="Calibri" panose="020F0502020204030204" pitchFamily="34" charset="0"/>
                <a:cs typeface="Khmer OS Battambang-Kh Auto" panose="02000500000000020004" pitchFamily="2" charset="0"/>
              </a:rPr>
              <a:t> </a:t>
            </a:r>
            <a:r>
              <a:rPr lang="en-US" sz="1700" b="1" spc="-40" dirty="0">
                <a:latin typeface="Times New Roman" panose="02020603050405020304" pitchFamily="18" charset="0"/>
                <a:ea typeface="Calibri" panose="020F0502020204030204" pitchFamily="34" charset="0"/>
                <a:cs typeface="Khmer OS Battambang-Kh Auto" panose="02000500000000020004" pitchFamily="2" charset="0"/>
              </a:rPr>
              <a:t>-</a:t>
            </a:r>
            <a:r>
              <a:rPr lang="km-KH" sz="1700" b="1" spc="-40" dirty="0">
                <a:latin typeface="Times New Roman" panose="02020603050405020304" pitchFamily="18" charset="0"/>
                <a:ea typeface="Calibri" panose="020F0502020204030204" pitchFamily="34" charset="0"/>
                <a:cs typeface="Khmer OS Battambang-Kh Auto" panose="02000500000000020004" pitchFamily="2" charset="0"/>
              </a:rPr>
              <a:t>​ </a:t>
            </a:r>
            <a:r>
              <a:rPr lang="en-US" sz="1700" b="1" spc="-40" dirty="0">
                <a:latin typeface="Times New Roman" panose="02020603050405020304" pitchFamily="18" charset="0"/>
                <a:ea typeface="Calibri" panose="020F0502020204030204" pitchFamily="34" charset="0"/>
                <a:cs typeface="Khmer OS Battambang-Kh Auto" panose="02000500000000020004" pitchFamily="2" charset="0"/>
              </a:rPr>
              <a:t>99.5% </a:t>
            </a:r>
            <a:r>
              <a:rPr lang="km-KH" sz="1700" spc="-40" dirty="0">
                <a:latin typeface="Times New Roman" panose="02020603050405020304" pitchFamily="18" charset="0"/>
                <a:ea typeface="Calibri" panose="020F0502020204030204" pitchFamily="34" charset="0"/>
                <a:cs typeface="Khmer OS Battambang-Kh Auto" panose="02000500000000020004" pitchFamily="2" charset="0"/>
              </a:rPr>
              <a:t>ព្រមទាំងការតេស្តជាមួយមុខងារផ្សេងៗទៀតបានជោគជ័យដូចការគ្រោងទុកនៃប្រព័ន្ធរបស់យើង។</a:t>
            </a:r>
            <a:r>
              <a:rPr lang="en-US" sz="1700" spc="-40" dirty="0">
                <a:latin typeface="Times New Roman" panose="02020603050405020304" pitchFamily="18" charset="0"/>
                <a:ea typeface="Calibri" panose="020F0502020204030204" pitchFamily="34" charset="0"/>
                <a:cs typeface="Khmer OS Battambang-Kh Auto" panose="02000500000000020004" pitchFamily="2" charset="0"/>
              </a:rPr>
              <a:t>  </a:t>
            </a:r>
            <a:r>
              <a:rPr lang="km-KH" sz="1700" spc="-40" dirty="0">
                <a:latin typeface="Times New Roman" panose="02020603050405020304" pitchFamily="18" charset="0"/>
                <a:ea typeface="Calibri" panose="020F0502020204030204" pitchFamily="34" charset="0"/>
                <a:cs typeface="Khmer OS Battambang-Kh Auto" panose="02000500000000020004" pitchFamily="2" charset="0"/>
              </a:rPr>
              <a:t>ដោយឡែកភាព </a:t>
            </a:r>
            <a:r>
              <a:rPr lang="en-US" sz="1700" spc="-40" dirty="0">
                <a:latin typeface="Times New Roman" panose="02020603050405020304" pitchFamily="18" charset="0"/>
                <a:ea typeface="Calibri" panose="020F0502020204030204" pitchFamily="34" charset="0"/>
                <a:cs typeface="Khmer OS Battambang-Kh Auto" panose="02000500000000020004" pitchFamily="2" charset="0"/>
              </a:rPr>
              <a:t>error </a:t>
            </a:r>
            <a:r>
              <a:rPr lang="km-KH" sz="1700" spc="-40" dirty="0">
                <a:latin typeface="Times New Roman" panose="02020603050405020304" pitchFamily="18" charset="0"/>
                <a:ea typeface="Calibri" panose="020F0502020204030204" pitchFamily="34" charset="0"/>
                <a:cs typeface="Khmer OS Battambang-Kh Auto" panose="02000500000000020004" pitchFamily="2" charset="0"/>
              </a:rPr>
              <a:t>នៃការវាស់ ​​ </a:t>
            </a:r>
            <a:r>
              <a:rPr lang="en-US" sz="1700" spc="-40" dirty="0">
                <a:latin typeface="Times New Roman" panose="02020603050405020304" pitchFamily="18" charset="0"/>
                <a:ea typeface="Calibri" panose="020F0502020204030204" pitchFamily="34" charset="0"/>
                <a:cs typeface="Khmer OS Battambang-Kh Auto" panose="02000500000000020004" pitchFamily="2" charset="0"/>
              </a:rPr>
              <a:t> Energy, Current, Power, Voltage </a:t>
            </a:r>
            <a:r>
              <a:rPr lang="en-US" sz="1700" spc="-40" dirty="0" err="1">
                <a:latin typeface="Times New Roman" panose="02020603050405020304" pitchFamily="18" charset="0"/>
                <a:ea typeface="Calibri" panose="020F0502020204030204" pitchFamily="34" charset="0"/>
                <a:cs typeface="Khmer OS Battambang-Kh Auto" panose="02000500000000020004" pitchFamily="2" charset="0"/>
              </a:rPr>
              <a:t>និង</a:t>
            </a:r>
            <a:r>
              <a:rPr lang="en-US" sz="1700" spc="-40" dirty="0">
                <a:latin typeface="Times New Roman" panose="02020603050405020304" pitchFamily="18" charset="0"/>
                <a:ea typeface="Calibri" panose="020F0502020204030204" pitchFamily="34" charset="0"/>
                <a:cs typeface="Khmer OS Battambang-Kh Auto" panose="02000500000000020004" pitchFamily="2" charset="0"/>
              </a:rPr>
              <a:t> Frequency </a:t>
            </a:r>
            <a:r>
              <a:rPr lang="km-KH" sz="1700" spc="-40" dirty="0">
                <a:latin typeface="Times New Roman" panose="02020603050405020304" pitchFamily="18" charset="0"/>
                <a:ea typeface="Calibri" panose="020F0502020204030204" pitchFamily="34" charset="0"/>
                <a:cs typeface="Khmer OS Battambang-Kh Auto" panose="02000500000000020004" pitchFamily="2" charset="0"/>
              </a:rPr>
              <a:t>មូលហេតុបណ្តាលមកពី៖</a:t>
            </a:r>
            <a:endParaRPr lang="km-KH" sz="1700" spc="-4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Khmer OS Battambang-Kh Auto" panose="02000500000000020004" pitchFamily="2" charset="0"/>
            </a:endParaRPr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km-KH" sz="1700" spc="-40" dirty="0">
                <a:latin typeface="Times New Roman" panose="02020603050405020304" pitchFamily="18" charset="0"/>
                <a:ea typeface="Calibri" panose="020F0502020204030204" pitchFamily="34" charset="0"/>
                <a:cs typeface="Khmer OS Battambang-Kh Auto" panose="02000500000000020004" pitchFamily="2" charset="0"/>
              </a:rPr>
              <a:t>ភាពល្អៀងនៃតម្លៃគ្រឿងក្នុង </a:t>
            </a:r>
            <a:r>
              <a:rPr lang="en-US" sz="1700" spc="-40" dirty="0">
                <a:latin typeface="Times New Roman" panose="02020603050405020304" pitchFamily="18" charset="0"/>
                <a:ea typeface="Calibri" panose="020F0502020204030204" pitchFamily="34" charset="0"/>
                <a:cs typeface="Khmer OS Battambang-Kh Auto" panose="02000500000000020004" pitchFamily="2" charset="0"/>
              </a:rPr>
              <a:t>Current &amp; Voltage signal division (hardware) </a:t>
            </a:r>
            <a:r>
              <a:rPr lang="km-KH" sz="1700" spc="-40" dirty="0">
                <a:latin typeface="Times New Roman" panose="02020603050405020304" pitchFamily="18" charset="0"/>
                <a:ea typeface="Calibri" panose="020F0502020204030204" pitchFamily="34" charset="0"/>
                <a:cs typeface="Khmer OS Battambang-Kh Auto" panose="02000500000000020004" pitchFamily="2" charset="0"/>
              </a:rPr>
              <a:t>ដែលជា </a:t>
            </a:r>
            <a:r>
              <a:rPr lang="en-US" sz="1700" spc="-40" dirty="0">
                <a:latin typeface="Times New Roman" panose="02020603050405020304" pitchFamily="18" charset="0"/>
                <a:ea typeface="Calibri" panose="020F0502020204030204" pitchFamily="34" charset="0"/>
                <a:cs typeface="Khmer OS Battambang-Kh Auto" panose="02000500000000020004" pitchFamily="2" charset="0"/>
              </a:rPr>
              <a:t>references </a:t>
            </a:r>
            <a:r>
              <a:rPr lang="km-KH" sz="1700" spc="-40" dirty="0">
                <a:latin typeface="Times New Roman" panose="02020603050405020304" pitchFamily="18" charset="0"/>
                <a:ea typeface="Calibri" panose="020F0502020204030204" pitchFamily="34" charset="0"/>
                <a:cs typeface="Khmer OS Battambang-Kh Auto" panose="02000500000000020004" pitchFamily="2" charset="0"/>
              </a:rPr>
              <a:t>ក្នុងការគណនាតម្លៃថេរសម្រាប់ការ </a:t>
            </a:r>
            <a:r>
              <a:rPr lang="en-US" sz="1700" spc="-40" dirty="0">
                <a:latin typeface="Times New Roman" panose="02020603050405020304" pitchFamily="18" charset="0"/>
                <a:ea typeface="Calibri" panose="020F0502020204030204" pitchFamily="34" charset="0"/>
                <a:cs typeface="Khmer OS Battambang-Kh Auto" panose="02000500000000020004" pitchFamily="2" charset="0"/>
              </a:rPr>
              <a:t>Calibration</a:t>
            </a:r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km-KH" sz="1700" spc="-40" dirty="0">
                <a:latin typeface="Times New Roman" panose="02020603050405020304" pitchFamily="18" charset="0"/>
                <a:ea typeface="Calibri" panose="020F0502020204030204" pitchFamily="34" charset="0"/>
                <a:cs typeface="Khmer OS Battambang-Kh Auto" panose="02000500000000020004" pitchFamily="2" charset="0"/>
              </a:rPr>
              <a:t>រយៈពេលនៃការវាស់រវាង </a:t>
            </a:r>
            <a:r>
              <a:rPr lang="en-US" sz="1700" spc="-40" dirty="0">
                <a:latin typeface="Times New Roman" panose="02020603050405020304" pitchFamily="18" charset="0"/>
                <a:ea typeface="Calibri" panose="020F0502020204030204" pitchFamily="34" charset="0"/>
                <a:cs typeface="Khmer OS Battambang-Kh Auto" panose="02000500000000020004" pitchFamily="2" charset="0"/>
              </a:rPr>
              <a:t>device </a:t>
            </a:r>
            <a:r>
              <a:rPr lang="km-KH" sz="1700" spc="-40" dirty="0">
                <a:latin typeface="Times New Roman" panose="02020603050405020304" pitchFamily="18" charset="0"/>
                <a:ea typeface="Calibri" panose="020F0502020204030204" pitchFamily="34" charset="0"/>
                <a:cs typeface="Khmer OS Battambang-Kh Auto" panose="02000500000000020004" pitchFamily="2" charset="0"/>
              </a:rPr>
              <a:t>របស់យើង និងឧបករណ៏វាស់ស្ទង់ខុសគ្នា</a:t>
            </a:r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km-KH" sz="1700" spc="-40" dirty="0">
                <a:latin typeface="Times New Roman" panose="02020603050405020304" pitchFamily="18" charset="0"/>
                <a:ea typeface="Calibri" panose="020F0502020204030204" pitchFamily="34" charset="0"/>
                <a:cs typeface="Khmer OS Battambang-Kh Auto" panose="02000500000000020004" pitchFamily="2" charset="0"/>
              </a:rPr>
              <a:t>ភាពល្អៀងនៃឧបករណ៏វាស់ស្ទង់</a:t>
            </a:r>
            <a:r>
              <a:rPr lang="en-US" sz="1700" spc="-40" dirty="0">
                <a:latin typeface="Times New Roman" panose="02020603050405020304" pitchFamily="18" charset="0"/>
                <a:ea typeface="Calibri" panose="020F0502020204030204" pitchFamily="34" charset="0"/>
                <a:cs typeface="Khmer OS Battambang-Kh Auto" panose="02000500000000020004" pitchFamily="2" charset="0"/>
              </a:rPr>
              <a:t>  </a:t>
            </a:r>
            <a:endParaRPr lang="km-KH" sz="1700" spc="-4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Khmer OS Battambang-Kh Auto" panose="02000500000000020004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895713D-D216-4E79-8FBF-245072880494}"/>
              </a:ext>
            </a:extLst>
          </p:cNvPr>
          <p:cNvSpPr txBox="1"/>
          <p:nvPr/>
        </p:nvSpPr>
        <p:spPr>
          <a:xfrm>
            <a:off x="264050" y="346977"/>
            <a:ext cx="52980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m-KH" sz="2000" dirty="0">
                <a:latin typeface="Khmer OS Muol Light" panose="02000500000000020004" pitchFamily="2" charset="0"/>
                <a:cs typeface="Khmer OS Muol Light" panose="02000500000000020004" pitchFamily="2" charset="0"/>
              </a:rPr>
              <a:t>៥</a:t>
            </a:r>
            <a:r>
              <a:rPr lang="en-US" sz="2000" dirty="0">
                <a:latin typeface="Khmer OS Muol Light" panose="02000500000000020004" pitchFamily="2" charset="0"/>
                <a:cs typeface="Khmer OS Muol Light" panose="02000500000000020004" pitchFamily="2" charset="0"/>
              </a:rPr>
              <a:t>.</a:t>
            </a:r>
            <a:r>
              <a:rPr lang="km-KH" sz="2000" dirty="0">
                <a:latin typeface="Khmer OS Muol Light" panose="02000500000000020004" pitchFamily="2" charset="0"/>
                <a:cs typeface="Khmer OS Muol Light" panose="02000500000000020004" pitchFamily="2" charset="0"/>
              </a:rPr>
              <a:t>២</a:t>
            </a:r>
            <a:r>
              <a:rPr lang="ca-ES" sz="2000" dirty="0">
                <a:latin typeface="Khmer OS Muol Light" panose="02000500000000020004" pitchFamily="2" charset="0"/>
                <a:cs typeface="Khmer OS Muol Light" panose="02000500000000020004" pitchFamily="2" charset="0"/>
              </a:rPr>
              <a:t> ក</a:t>
            </a:r>
            <a:r>
              <a:rPr lang="km-KH" sz="2000" dirty="0">
                <a:latin typeface="Khmer OS Muol Light" panose="02000500000000020004" pitchFamily="2" charset="0"/>
                <a:cs typeface="Khmer OS Muol Light" panose="02000500000000020004" pitchFamily="2" charset="0"/>
              </a:rPr>
              <a:t>ា</a:t>
            </a:r>
            <a:r>
              <a:rPr lang="ca-ES" sz="2000" dirty="0">
                <a:latin typeface="Khmer OS Muol Light" panose="02000500000000020004" pitchFamily="2" charset="0"/>
                <a:cs typeface="Khmer OS Muol Light" panose="02000500000000020004" pitchFamily="2" charset="0"/>
              </a:rPr>
              <a:t>រ</a:t>
            </a:r>
            <a:r>
              <a:rPr lang="km-KH" sz="2000" dirty="0">
                <a:latin typeface="Khmer OS Muol Light" panose="02000500000000020004" pitchFamily="2" charset="0"/>
                <a:cs typeface="Khmer OS Muol Light" panose="02000500000000020004" pitchFamily="2" charset="0"/>
              </a:rPr>
              <a:t>ព</a:t>
            </a:r>
            <a:r>
              <a:rPr lang="ca-ES" sz="2000" dirty="0">
                <a:latin typeface="Khmer OS Muol Light" panose="02000500000000020004" pitchFamily="2" charset="0"/>
                <a:cs typeface="Khmer OS Muol Light" panose="02000500000000020004" pitchFamily="2" charset="0"/>
              </a:rPr>
              <a:t>ិ</a:t>
            </a:r>
            <a:r>
              <a:rPr lang="km-KH" sz="2000" dirty="0">
                <a:latin typeface="Khmer OS Muol Light" panose="02000500000000020004" pitchFamily="2" charset="0"/>
                <a:cs typeface="Khmer OS Muol Light" panose="02000500000000020004" pitchFamily="2" charset="0"/>
              </a:rPr>
              <a:t>ភាក្សា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(Discussion)</a:t>
            </a:r>
          </a:p>
        </p:txBody>
      </p:sp>
    </p:spTree>
    <p:extLst>
      <p:ext uri="{BB962C8B-B14F-4D97-AF65-F5344CB8AC3E}">
        <p14:creationId xmlns:p14="http://schemas.microsoft.com/office/powerpoint/2010/main" val="29875755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6ACB9D6-41AC-43EF-ADF2-D9545AC045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0378" y="261313"/>
            <a:ext cx="359572" cy="361156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09ADA68-AC9D-49D9-98A6-E820F0259905}"/>
              </a:ext>
            </a:extLst>
          </p:cNvPr>
          <p:cNvSpPr txBox="1"/>
          <p:nvPr/>
        </p:nvSpPr>
        <p:spPr>
          <a:xfrm>
            <a:off x="264050" y="346977"/>
            <a:ext cx="52980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m-KH" sz="2000" dirty="0">
                <a:latin typeface="Khmer OS Muol Light" panose="02000500000000020004" pitchFamily="2" charset="0"/>
                <a:cs typeface="Khmer OS Muol Light" panose="02000500000000020004" pitchFamily="2" charset="0"/>
              </a:rPr>
              <a:t>៥</a:t>
            </a:r>
            <a:r>
              <a:rPr lang="en-US" sz="2000" dirty="0">
                <a:latin typeface="Khmer OS Muol Light" panose="02000500000000020004" pitchFamily="2" charset="0"/>
                <a:cs typeface="Khmer OS Muol Light" panose="02000500000000020004" pitchFamily="2" charset="0"/>
              </a:rPr>
              <a:t>.</a:t>
            </a:r>
            <a:r>
              <a:rPr lang="km-KH" sz="2000" dirty="0">
                <a:latin typeface="Khmer OS Muol Light" panose="02000500000000020004" pitchFamily="2" charset="0"/>
                <a:cs typeface="Khmer OS Muol Light" panose="02000500000000020004" pitchFamily="2" charset="0"/>
              </a:rPr>
              <a:t>១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B5849F-F8E0-C104-850C-6CD35BD86F3D}"/>
              </a:ext>
            </a:extLst>
          </p:cNvPr>
          <p:cNvSpPr txBox="1"/>
          <p:nvPr/>
        </p:nvSpPr>
        <p:spPr>
          <a:xfrm>
            <a:off x="443836" y="4668729"/>
            <a:ext cx="20707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m-KH" sz="10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ប្រព័ន្ធគ្រប់គ្រងថាមពលអគ្គិសនីឆ្លាតវៃ </a:t>
            </a:r>
            <a:endParaRPr lang="en-US" sz="1000" dirty="0">
              <a:latin typeface="Khmer OS Battambang" panose="02000500000000020004" pitchFamily="2" charset="0"/>
              <a:cs typeface="Khmer OS Battambang" panose="02000500000000020004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BE2A22-C1BC-656D-8621-3CB31DCFC7FF}"/>
              </a:ext>
            </a:extLst>
          </p:cNvPr>
          <p:cNvSpPr txBox="1"/>
          <p:nvPr/>
        </p:nvSpPr>
        <p:spPr>
          <a:xfrm>
            <a:off x="7068914" y="4693675"/>
            <a:ext cx="9749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kern="1200" dirty="0">
                <a:solidFill>
                  <a:srgbClr val="080808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B’EcE17-5A</a:t>
            </a:r>
            <a:r>
              <a:rPr lang="en-US" sz="1000" kern="1200" baseline="-25000" dirty="0">
                <a:solidFill>
                  <a:srgbClr val="080808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14</a:t>
            </a:r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5A8D02-C2C4-549A-3D8D-C690047C6FFC}"/>
              </a:ext>
            </a:extLst>
          </p:cNvPr>
          <p:cNvSpPr txBox="1"/>
          <p:nvPr/>
        </p:nvSpPr>
        <p:spPr>
          <a:xfrm>
            <a:off x="8399031" y="4693675"/>
            <a:ext cx="45557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m-KH" sz="1100" dirty="0">
                <a:latin typeface="Khmer OS Muol Light" panose="02000500000000020004" pitchFamily="2" charset="0"/>
                <a:cs typeface="Khmer OS Muol Light" panose="02000500000000020004" pitchFamily="2" charset="0"/>
              </a:rPr>
              <a:t>២៧</a:t>
            </a:r>
            <a:endParaRPr lang="en-US" sz="1100" dirty="0">
              <a:latin typeface="Khmer OS Muol Light" panose="02000500000000020004" pitchFamily="2" charset="0"/>
              <a:cs typeface="Khmer OS Muol Light" panose="02000500000000020004" pitchFamily="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7BD9BB6-4E6C-4B96-9C4D-1FDBA841CB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1253" y="962663"/>
            <a:ext cx="3144880" cy="339081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F1CE0CA-4562-4246-9D34-A0DDBBF821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85052" y="1114905"/>
            <a:ext cx="4115112" cy="308633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CFBB238-5CBE-4DE5-B734-151EE2C0AF90}"/>
              </a:ext>
            </a:extLst>
          </p:cNvPr>
          <p:cNvSpPr txBox="1"/>
          <p:nvPr/>
        </p:nvSpPr>
        <p:spPr>
          <a:xfrm>
            <a:off x="3682079" y="4453694"/>
            <a:ext cx="22193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m-KH" sz="12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រូបភាពទី ៥</a:t>
            </a:r>
            <a:r>
              <a:rPr lang="en-US" sz="12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.</a:t>
            </a:r>
            <a:r>
              <a:rPr lang="km-KH" sz="12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១ ឧ</a:t>
            </a:r>
            <a:r>
              <a:rPr lang="ca-ES" sz="12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ប</a:t>
            </a:r>
            <a:r>
              <a:rPr lang="km-KH" sz="12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ក</a:t>
            </a:r>
            <a:r>
              <a:rPr lang="ca-ES" sz="12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រ</a:t>
            </a:r>
            <a:r>
              <a:rPr lang="km-KH" sz="12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ណ</a:t>
            </a:r>
            <a:r>
              <a:rPr lang="ca-ES" sz="12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៏</a:t>
            </a:r>
            <a:r>
              <a:rPr lang="km-KH" sz="12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ពិសោធន៏ 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73438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6ACB9D6-41AC-43EF-ADF2-D9545AC045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0378" y="261313"/>
            <a:ext cx="359572" cy="361156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09ADA68-AC9D-49D9-98A6-E820F0259905}"/>
              </a:ext>
            </a:extLst>
          </p:cNvPr>
          <p:cNvSpPr txBox="1"/>
          <p:nvPr/>
        </p:nvSpPr>
        <p:spPr>
          <a:xfrm>
            <a:off x="264050" y="346977"/>
            <a:ext cx="52980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m-KH" sz="2000" dirty="0">
                <a:latin typeface="Khmer OS Muol Light" panose="02000500000000020004" pitchFamily="2" charset="0"/>
                <a:cs typeface="Khmer OS Muol Light" panose="02000500000000020004" pitchFamily="2" charset="0"/>
              </a:rPr>
              <a:t>៥</a:t>
            </a:r>
            <a:r>
              <a:rPr lang="en-US" sz="2000" dirty="0">
                <a:latin typeface="Khmer OS Muol Light" panose="02000500000000020004" pitchFamily="2" charset="0"/>
                <a:cs typeface="Khmer OS Muol Light" panose="02000500000000020004" pitchFamily="2" charset="0"/>
              </a:rPr>
              <a:t>.</a:t>
            </a:r>
            <a:r>
              <a:rPr lang="km-KH" sz="2000" dirty="0">
                <a:latin typeface="Khmer OS Muol Light" panose="02000500000000020004" pitchFamily="2" charset="0"/>
                <a:cs typeface="Khmer OS Muol Light" panose="02000500000000020004" pitchFamily="2" charset="0"/>
              </a:rPr>
              <a:t>១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B5849F-F8E0-C104-850C-6CD35BD86F3D}"/>
              </a:ext>
            </a:extLst>
          </p:cNvPr>
          <p:cNvSpPr txBox="1"/>
          <p:nvPr/>
        </p:nvSpPr>
        <p:spPr>
          <a:xfrm>
            <a:off x="443836" y="4668729"/>
            <a:ext cx="20707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m-KH" sz="10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ប្រព័ន្ធគ្រប់គ្រងថាមពលអគ្គិសនីឆ្លាតវៃ </a:t>
            </a:r>
            <a:endParaRPr lang="en-US" sz="1000" dirty="0">
              <a:latin typeface="Khmer OS Battambang" panose="02000500000000020004" pitchFamily="2" charset="0"/>
              <a:cs typeface="Khmer OS Battambang" panose="02000500000000020004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BE2A22-C1BC-656D-8621-3CB31DCFC7FF}"/>
              </a:ext>
            </a:extLst>
          </p:cNvPr>
          <p:cNvSpPr txBox="1"/>
          <p:nvPr/>
        </p:nvSpPr>
        <p:spPr>
          <a:xfrm>
            <a:off x="7068914" y="4693675"/>
            <a:ext cx="9749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kern="1200" dirty="0">
                <a:solidFill>
                  <a:srgbClr val="080808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B’EcE17-5A</a:t>
            </a:r>
            <a:r>
              <a:rPr lang="en-US" sz="1000" kern="1200" baseline="-25000" dirty="0">
                <a:solidFill>
                  <a:srgbClr val="080808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14</a:t>
            </a:r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5A8D02-C2C4-549A-3D8D-C690047C6FFC}"/>
              </a:ext>
            </a:extLst>
          </p:cNvPr>
          <p:cNvSpPr txBox="1"/>
          <p:nvPr/>
        </p:nvSpPr>
        <p:spPr>
          <a:xfrm>
            <a:off x="8399031" y="4693675"/>
            <a:ext cx="4395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m-KH" sz="1100" dirty="0">
                <a:latin typeface="Khmer OS Muol Light" panose="02000500000000020004" pitchFamily="2" charset="0"/>
                <a:cs typeface="Khmer OS Muol Light" panose="02000500000000020004" pitchFamily="2" charset="0"/>
              </a:rPr>
              <a:t>២៨</a:t>
            </a:r>
            <a:endParaRPr lang="en-US" sz="1100" dirty="0">
              <a:latin typeface="Khmer OS Muol Light" panose="02000500000000020004" pitchFamily="2" charset="0"/>
              <a:cs typeface="Khmer OS Muol Light" panose="02000500000000020004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FBB238-5CBE-4DE5-B734-151EE2C0AF90}"/>
              </a:ext>
            </a:extLst>
          </p:cNvPr>
          <p:cNvSpPr txBox="1"/>
          <p:nvPr/>
        </p:nvSpPr>
        <p:spPr>
          <a:xfrm>
            <a:off x="3684238" y="3928543"/>
            <a:ext cx="2552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m-KH" sz="12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រូបភាពទី ៥</a:t>
            </a:r>
            <a:r>
              <a:rPr lang="en-US" sz="12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.</a:t>
            </a:r>
            <a:r>
              <a:rPr lang="km-KH" sz="12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២ ឧ</a:t>
            </a:r>
            <a:r>
              <a:rPr lang="ca-ES" sz="12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ប</a:t>
            </a:r>
            <a:r>
              <a:rPr lang="km-KH" sz="12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ក</a:t>
            </a:r>
            <a:r>
              <a:rPr lang="ca-ES" sz="12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រ</a:t>
            </a:r>
            <a:r>
              <a:rPr lang="km-KH" sz="12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ណ</a:t>
            </a:r>
            <a:r>
              <a:rPr lang="ca-ES" sz="12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៏</a:t>
            </a:r>
            <a:r>
              <a:rPr lang="km-KH" sz="12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ពិសោធន៏ 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44BB62E-91BB-46FE-8983-7DBAF68AF9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664" y="1342167"/>
            <a:ext cx="1775949" cy="236793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8F13377-FD8A-4133-880D-6C70F6E6B1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76451" y="1344691"/>
            <a:ext cx="3153877" cy="236540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12A8D89-048C-41A1-8D45-4DFBF73DD7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01166" y="1346489"/>
            <a:ext cx="2717637" cy="2356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149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6ACB9D6-41AC-43EF-ADF2-D9545AC045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0378" y="261313"/>
            <a:ext cx="359572" cy="36115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5F0F159-DBF4-4C18-8934-113F7A495419}"/>
              </a:ext>
            </a:extLst>
          </p:cNvPr>
          <p:cNvSpPr/>
          <p:nvPr/>
        </p:nvSpPr>
        <p:spPr>
          <a:xfrm>
            <a:off x="3061009" y="2082257"/>
            <a:ext cx="302198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km-KH" sz="4000" dirty="0">
                <a:latin typeface="Khmer OS Muol Light" panose="02000500000000020004" pitchFamily="2" charset="0"/>
                <a:cs typeface="Khmer OS Muol Light" panose="02000500000000020004" pitchFamily="2" charset="0"/>
              </a:rPr>
              <a:t>សេចក្តីផ្តើម</a:t>
            </a:r>
            <a:endParaRPr lang="en-US" sz="4000" dirty="0">
              <a:latin typeface="Khmer OS Muol Light" panose="02000500000000020004" pitchFamily="2" charset="0"/>
              <a:cs typeface="Khmer OS Muol Light" panose="02000500000000020004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073728D-AB76-4131-BCAF-C7586DE67E9D}"/>
              </a:ext>
            </a:extLst>
          </p:cNvPr>
          <p:cNvSpPr/>
          <p:nvPr/>
        </p:nvSpPr>
        <p:spPr>
          <a:xfrm>
            <a:off x="154029" y="109068"/>
            <a:ext cx="8835940" cy="4833924"/>
          </a:xfrm>
          <a:prstGeom prst="rect">
            <a:avLst/>
          </a:prstGeom>
          <a:solidFill>
            <a:srgbClr val="BDD7EE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52A8F434-24B5-46C8-BBD7-553BE5F2DFFE}"/>
              </a:ext>
            </a:extLst>
          </p:cNvPr>
          <p:cNvSpPr/>
          <p:nvPr/>
        </p:nvSpPr>
        <p:spPr>
          <a:xfrm>
            <a:off x="578067" y="2087520"/>
            <a:ext cx="798786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km-KH" sz="4000" dirty="0">
                <a:latin typeface="Khmer OS Muol Light" panose="02000500000000020004" pitchFamily="2" charset="0"/>
                <a:cs typeface="Khmer OS Muol Light" panose="02000500000000020004" pitchFamily="2" charset="0"/>
              </a:rPr>
              <a:t>សេចក្ដីសន្និដ្ឋាន </a:t>
            </a:r>
            <a:r>
              <a:rPr lang="km-KH" sz="4000" dirty="0">
                <a:latin typeface="Times New Roman" panose="02020603050405020304" pitchFamily="18" charset="0"/>
                <a:cs typeface="Khmer OS Muol Light" panose="02000500000000020004" pitchFamily="2" charset="0"/>
              </a:rPr>
              <a:t> និងអនុសាសន៏</a:t>
            </a:r>
            <a:endParaRPr lang="km-KH" sz="4000" dirty="0">
              <a:latin typeface="Khmer OS Muol Light" panose="02000500000000020004" pitchFamily="2" charset="0"/>
              <a:cs typeface="Khmer OS Muol Light" panose="02000500000000020004" pitchFamily="2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C2E7B76-1AF0-4845-8C29-972B787974EF}"/>
              </a:ext>
            </a:extLst>
          </p:cNvPr>
          <p:cNvSpPr txBox="1"/>
          <p:nvPr/>
        </p:nvSpPr>
        <p:spPr>
          <a:xfrm>
            <a:off x="4134218" y="1345082"/>
            <a:ext cx="8258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m-KH" sz="3200" dirty="0">
                <a:latin typeface="Khmer OS Muol Light" panose="02000500000000020004" pitchFamily="2" charset="0"/>
                <a:cs typeface="Khmer OS Muol Light" panose="02000500000000020004" pitchFamily="2" charset="0"/>
              </a:rPr>
              <a:t>០៥</a:t>
            </a:r>
            <a:endParaRPr lang="en-US" sz="3200" dirty="0">
              <a:latin typeface="Khmer OS Muol Light" panose="02000500000000020004" pitchFamily="2" charset="0"/>
              <a:cs typeface="Khmer OS Muol Light" panose="02000500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902798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6ACB9D6-41AC-43EF-ADF2-D9545AC045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0378" y="261313"/>
            <a:ext cx="359572" cy="361156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09ADA68-AC9D-49D9-98A6-E820F0259905}"/>
              </a:ext>
            </a:extLst>
          </p:cNvPr>
          <p:cNvSpPr txBox="1"/>
          <p:nvPr/>
        </p:nvSpPr>
        <p:spPr>
          <a:xfrm>
            <a:off x="264050" y="346977"/>
            <a:ext cx="52980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m-KH" sz="2000" dirty="0">
                <a:latin typeface="Khmer OS Muol Light" panose="02000500000000020004" pitchFamily="2" charset="0"/>
                <a:cs typeface="Khmer OS Muol Light" panose="02000500000000020004" pitchFamily="2" charset="0"/>
              </a:rPr>
              <a:t>៥</a:t>
            </a:r>
            <a:r>
              <a:rPr lang="en-US" sz="2000" dirty="0">
                <a:latin typeface="Khmer OS Muol Light" panose="02000500000000020004" pitchFamily="2" charset="0"/>
                <a:cs typeface="Khmer OS Muol Light" panose="02000500000000020004" pitchFamily="2" charset="0"/>
              </a:rPr>
              <a:t>.</a:t>
            </a:r>
            <a:r>
              <a:rPr lang="km-KH" sz="2000" dirty="0">
                <a:latin typeface="Khmer OS Muol Light" panose="02000500000000020004" pitchFamily="2" charset="0"/>
                <a:cs typeface="Khmer OS Muol Light" panose="02000500000000020004" pitchFamily="2" charset="0"/>
              </a:rPr>
              <a:t>១ </a:t>
            </a:r>
            <a:r>
              <a:rPr lang="km-KH" sz="2000" dirty="0">
                <a:latin typeface="Khmer OS Muol Light-Kh Auto" panose="02000500000000020004" pitchFamily="2" charset="0"/>
                <a:cs typeface="Khmer OS Muol Light-Kh Auto" panose="02000500000000020004" pitchFamily="2" charset="0"/>
              </a:rPr>
              <a:t>សេចក្តីសន្និដ្ឋាន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B5849F-F8E0-C104-850C-6CD35BD86F3D}"/>
              </a:ext>
            </a:extLst>
          </p:cNvPr>
          <p:cNvSpPr txBox="1"/>
          <p:nvPr/>
        </p:nvSpPr>
        <p:spPr>
          <a:xfrm>
            <a:off x="443836" y="4668729"/>
            <a:ext cx="20707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m-KH" sz="10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ប្រព័ន្ធគ្រប់គ្រងថាមពលអគ្គិសនីឆ្លាតវៃ </a:t>
            </a:r>
            <a:endParaRPr lang="en-US" sz="1000" dirty="0">
              <a:latin typeface="Khmer OS Battambang" panose="02000500000000020004" pitchFamily="2" charset="0"/>
              <a:cs typeface="Khmer OS Battambang" panose="02000500000000020004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BE2A22-C1BC-656D-8621-3CB31DCFC7FF}"/>
              </a:ext>
            </a:extLst>
          </p:cNvPr>
          <p:cNvSpPr txBox="1"/>
          <p:nvPr/>
        </p:nvSpPr>
        <p:spPr>
          <a:xfrm>
            <a:off x="7068914" y="4693675"/>
            <a:ext cx="9749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kern="1200" dirty="0">
                <a:solidFill>
                  <a:srgbClr val="080808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B’EcE17-5A</a:t>
            </a:r>
            <a:r>
              <a:rPr lang="en-US" sz="1000" kern="1200" baseline="-25000" dirty="0">
                <a:solidFill>
                  <a:srgbClr val="080808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14</a:t>
            </a:r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5A8D02-C2C4-549A-3D8D-C690047C6FFC}"/>
              </a:ext>
            </a:extLst>
          </p:cNvPr>
          <p:cNvSpPr txBox="1"/>
          <p:nvPr/>
        </p:nvSpPr>
        <p:spPr>
          <a:xfrm>
            <a:off x="8399031" y="4693675"/>
            <a:ext cx="4395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m-KH" sz="1100" dirty="0">
                <a:latin typeface="Khmer OS Muol Light" panose="02000500000000020004" pitchFamily="2" charset="0"/>
                <a:cs typeface="Khmer OS Muol Light" panose="02000500000000020004" pitchFamily="2" charset="0"/>
              </a:rPr>
              <a:t>២៩</a:t>
            </a:r>
            <a:endParaRPr lang="en-US" sz="1100" dirty="0">
              <a:latin typeface="Khmer OS Muol Light" panose="02000500000000020004" pitchFamily="2" charset="0"/>
              <a:cs typeface="Khmer OS Muol Light" panose="02000500000000020004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173C53-3F16-56B9-60BC-4065414CCFA9}"/>
              </a:ext>
            </a:extLst>
          </p:cNvPr>
          <p:cNvSpPr txBox="1"/>
          <p:nvPr/>
        </p:nvSpPr>
        <p:spPr>
          <a:xfrm>
            <a:off x="515308" y="875130"/>
            <a:ext cx="811338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m-KH" sz="1800" spc="-4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Battambang-Kh Auto" panose="02000500000000020004" pitchFamily="2" charset="0"/>
              </a:rPr>
              <a:t>យោងទៅតាមការធ្វើការសិក្សាស្រាវជ្រាវ និងតេស្តសាកល្បងទៅលើប្រព័ន្ធទាំងមូលនៃគម្រោងរបស់ពួកយើងរួចមក យើងឃើញថាយើងទទួលបាននូវ </a:t>
            </a:r>
            <a:r>
              <a:rPr lang="en-US" sz="1800" spc="-4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Battambang-Kh Auto" panose="02000500000000020004" pitchFamily="2" charset="0"/>
              </a:rPr>
              <a:t>custom-built IoT device </a:t>
            </a:r>
            <a:r>
              <a:rPr lang="km-KH" sz="1800" spc="-4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Battambang-Kh Auto" panose="02000500000000020004" pitchFamily="2" charset="0"/>
              </a:rPr>
              <a:t>មួយរួមបញ្ចូលជាមួយ  </a:t>
            </a:r>
            <a:r>
              <a:rPr lang="en-US" sz="1800" spc="-4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Battambang-Kh Auto" panose="02000500000000020004" pitchFamily="2" charset="0"/>
              </a:rPr>
              <a:t>IoT platform </a:t>
            </a:r>
            <a:r>
              <a:rPr lang="km-KH" sz="1800" spc="-4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Battambang-Kh Auto" panose="02000500000000020004" pitchFamily="2" charset="0"/>
              </a:rPr>
              <a:t>ដែលអាច </a:t>
            </a:r>
            <a:r>
              <a:rPr lang="en-US" sz="1800" spc="-4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Battambang-Kh Auto" panose="02000500000000020004" pitchFamily="2" charset="0"/>
              </a:rPr>
              <a:t>monitor </a:t>
            </a:r>
            <a:r>
              <a:rPr lang="km-KH" sz="1800" spc="-4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Battambang-Kh Auto" panose="02000500000000020004" pitchFamily="2" charset="0"/>
              </a:rPr>
              <a:t>និងគ្រប់គ្រងទៅលើការប្រើប្រាស់ថាមពលអគ្គិសនីប្រចាំថ្ងៃបានយ៉ាងមានប្រសិទ្ធភាព ហើយថែមទាំងអាចបញ្ជាទៅលើបរិក្ខារអគ្គិសនីបានយ៉ាងងាយស្រួល សន្សំសំចៃ និងឆាប់រហ័សប្រកបដោយសុវត្ថិភាព ដែលចូលរួមដល់ការអភិវឌ្ឍវិស័យបច្ចេកវិទ្យាទំនើបក្នុងស្រុក និងជាសញ្ញាវិជ្ជមានដល់ការសិក្សាស្រាវជ្រាវ និងបង្កើតប្រព័ន្ធ </a:t>
            </a:r>
            <a:r>
              <a:rPr lang="en-US" sz="1800" spc="-4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Battambang-Kh Auto" panose="02000500000000020004" pitchFamily="2" charset="0"/>
              </a:rPr>
              <a:t>IoT  </a:t>
            </a:r>
            <a:r>
              <a:rPr lang="km-KH" sz="1800" spc="-4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Battambang-Kh Auto" panose="02000500000000020004" pitchFamily="2" charset="0"/>
              </a:rPr>
              <a:t>បែបឧស្សាហកម្ម (</a:t>
            </a:r>
            <a:r>
              <a:rPr lang="en-US" sz="1800" spc="-4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Battambang-Kh Auto" panose="02000500000000020004" pitchFamily="2" charset="0"/>
              </a:rPr>
              <a:t>IIoT</a:t>
            </a:r>
            <a:r>
              <a:rPr lang="en-US" sz="1800" spc="-4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Battambang-Kh Auto" panose="02000500000000020004" pitchFamily="2" charset="0"/>
              </a:rPr>
              <a:t>) </a:t>
            </a:r>
            <a:r>
              <a:rPr lang="km-KH" sz="1800" spc="-4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Battambang-Kh Auto" panose="02000500000000020004" pitchFamily="2" charset="0"/>
              </a:rPr>
              <a:t>នៅថ្ងៃអនាគតដូចជា៖ </a:t>
            </a:r>
            <a:r>
              <a:rPr lang="en-US" sz="1800" spc="-4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Battambang-Kh Auto" panose="02000500000000020004" pitchFamily="2" charset="0"/>
              </a:rPr>
              <a:t>Smart City, Smart building </a:t>
            </a:r>
            <a:r>
              <a:rPr lang="km-KH" sz="1800" spc="-4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Battambang-Kh Auto" panose="02000500000000020004" pitchFamily="2" charset="0"/>
              </a:rPr>
              <a:t>និងតាមរោងចក្រ សហគ្រាសផ្សេងៗជាដើម។</a:t>
            </a:r>
          </a:p>
        </p:txBody>
      </p:sp>
    </p:spTree>
    <p:extLst>
      <p:ext uri="{BB962C8B-B14F-4D97-AF65-F5344CB8AC3E}">
        <p14:creationId xmlns:p14="http://schemas.microsoft.com/office/powerpoint/2010/main" val="4268393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6ACB9D6-41AC-43EF-ADF2-D9545AC045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0378" y="261313"/>
            <a:ext cx="359572" cy="361156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09ADA68-AC9D-49D9-98A6-E820F0259905}"/>
              </a:ext>
            </a:extLst>
          </p:cNvPr>
          <p:cNvSpPr txBox="1"/>
          <p:nvPr/>
        </p:nvSpPr>
        <p:spPr>
          <a:xfrm>
            <a:off x="264050" y="346977"/>
            <a:ext cx="52980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m-KH" sz="2000" dirty="0">
                <a:latin typeface="Khmer OS Muol Light" panose="02000500000000020004" pitchFamily="2" charset="0"/>
                <a:cs typeface="Khmer OS Muol Light" panose="02000500000000020004" pitchFamily="2" charset="0"/>
              </a:rPr>
              <a:t>៥</a:t>
            </a:r>
            <a:r>
              <a:rPr lang="en-US" sz="2000" dirty="0">
                <a:latin typeface="Khmer OS Muol Light" panose="02000500000000020004" pitchFamily="2" charset="0"/>
                <a:cs typeface="Khmer OS Muol Light" panose="02000500000000020004" pitchFamily="2" charset="0"/>
              </a:rPr>
              <a:t>.</a:t>
            </a:r>
            <a:r>
              <a:rPr lang="km-KH" sz="2000" dirty="0">
                <a:latin typeface="Khmer OS Muol Light" panose="02000500000000020004" pitchFamily="2" charset="0"/>
                <a:cs typeface="Khmer OS Muol Light" panose="02000500000000020004" pitchFamily="2" charset="0"/>
              </a:rPr>
              <a:t>២ </a:t>
            </a:r>
            <a:r>
              <a:rPr lang="km-KH" sz="2000" dirty="0">
                <a:latin typeface="Khmer OS Muol Light-Kh Auto" panose="02000500000000020004" pitchFamily="2" charset="0"/>
                <a:cs typeface="Khmer OS Muol Light-Kh Auto" panose="02000500000000020004" pitchFamily="2" charset="0"/>
              </a:rPr>
              <a:t>អនុសាសន៏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B5849F-F8E0-C104-850C-6CD35BD86F3D}"/>
              </a:ext>
            </a:extLst>
          </p:cNvPr>
          <p:cNvSpPr txBox="1"/>
          <p:nvPr/>
        </p:nvSpPr>
        <p:spPr>
          <a:xfrm>
            <a:off x="443836" y="4668729"/>
            <a:ext cx="20707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m-KH" sz="10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ប្រព័ន្ធគ្រប់គ្រងថាមពលអគ្គិសនីឆ្លាតវៃ </a:t>
            </a:r>
            <a:endParaRPr lang="en-US" sz="1000" dirty="0">
              <a:latin typeface="Khmer OS Battambang" panose="02000500000000020004" pitchFamily="2" charset="0"/>
              <a:cs typeface="Khmer OS Battambang" panose="02000500000000020004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BE2A22-C1BC-656D-8621-3CB31DCFC7FF}"/>
              </a:ext>
            </a:extLst>
          </p:cNvPr>
          <p:cNvSpPr txBox="1"/>
          <p:nvPr/>
        </p:nvSpPr>
        <p:spPr>
          <a:xfrm>
            <a:off x="7068914" y="4693675"/>
            <a:ext cx="9749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kern="1200" dirty="0">
                <a:solidFill>
                  <a:srgbClr val="080808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B’EcE17-5A</a:t>
            </a:r>
            <a:r>
              <a:rPr lang="en-US" sz="1000" kern="1200" baseline="-25000" dirty="0">
                <a:solidFill>
                  <a:srgbClr val="080808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14</a:t>
            </a:r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5A8D02-C2C4-549A-3D8D-C690047C6FFC}"/>
              </a:ext>
            </a:extLst>
          </p:cNvPr>
          <p:cNvSpPr txBox="1"/>
          <p:nvPr/>
        </p:nvSpPr>
        <p:spPr>
          <a:xfrm>
            <a:off x="8399031" y="4693675"/>
            <a:ext cx="4219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m-KH" sz="1100" dirty="0">
                <a:latin typeface="Khmer OS Muol Light" panose="02000500000000020004" pitchFamily="2" charset="0"/>
                <a:cs typeface="Khmer OS Muol Light" panose="02000500000000020004" pitchFamily="2" charset="0"/>
              </a:rPr>
              <a:t>៣០</a:t>
            </a:r>
            <a:endParaRPr lang="en-US" sz="1100" dirty="0">
              <a:latin typeface="Khmer OS Muol Light" panose="02000500000000020004" pitchFamily="2" charset="0"/>
              <a:cs typeface="Khmer OS Muol Light" panose="02000500000000020004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612BE6A-C549-BD11-8983-E35D14BCFD88}"/>
              </a:ext>
            </a:extLst>
          </p:cNvPr>
          <p:cNvSpPr txBox="1"/>
          <p:nvPr/>
        </p:nvSpPr>
        <p:spPr>
          <a:xfrm>
            <a:off x="323059" y="895089"/>
            <a:ext cx="8677668" cy="35259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m-KH" sz="1500" spc="-4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Battambang-Kh Auto" panose="02000500000000020004" pitchFamily="2" charset="0"/>
              </a:rPr>
              <a:t>អភិវឌ្ឍន៍បន្ថែមទៅលើផ្នែក </a:t>
            </a:r>
            <a:r>
              <a:rPr lang="en-US" sz="1500" spc="-4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Battambang-Kh Auto" panose="02000500000000020004" pitchFamily="2" charset="0"/>
              </a:rPr>
              <a:t>RS485 communication </a:t>
            </a:r>
            <a:r>
              <a:rPr lang="km-KH" sz="1500" spc="-4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Battambang-Kh Auto" panose="02000500000000020004" pitchFamily="2" charset="0"/>
              </a:rPr>
              <a:t>ដើម្បីពង្រីកមុខងារ និងទំនាក់ទំនងជាមួយ</a:t>
            </a:r>
            <a:r>
              <a:rPr lang="en-US" sz="1500" spc="-4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Battambang-Kh Auto" panose="02000500000000020004" pitchFamily="2" charset="0"/>
              </a:rPr>
              <a:t>industrial peripheral </a:t>
            </a:r>
            <a:r>
              <a:rPr lang="km-KH" sz="1500" spc="-4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Battambang-Kh Auto" panose="02000500000000020004" pitchFamily="2" charset="0"/>
              </a:rPr>
              <a:t>ផ្សេងៗទៀត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m-KH" sz="1500" spc="-4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Battambang-Kh Auto" panose="02000500000000020004" pitchFamily="2" charset="0"/>
              </a:rPr>
              <a:t>ពង្រឹងទៅលើការរក្សាទុកទិន្នន័យក្នុង </a:t>
            </a:r>
            <a:r>
              <a:rPr lang="en-US" sz="1500" spc="-4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Battambang-Kh Auto" panose="02000500000000020004" pitchFamily="2" charset="0"/>
              </a:rPr>
              <a:t>Local(data logger) </a:t>
            </a:r>
            <a:r>
              <a:rPr lang="km-KH" sz="1500" spc="-4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Battambang-Kh Auto" panose="02000500000000020004" pitchFamily="2" charset="0"/>
              </a:rPr>
              <a:t>ឪ្យត្រូវ </a:t>
            </a:r>
            <a:r>
              <a:rPr lang="en-US" sz="1500" spc="-4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Battambang-Kh Auto" panose="02000500000000020004" pitchFamily="2" charset="0"/>
              </a:rPr>
              <a:t>timestamp </a:t>
            </a:r>
            <a:r>
              <a:rPr lang="km-KH" sz="1500" spc="-4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Battambang-Kh Auto" panose="02000500000000020004" pitchFamily="2" charset="0"/>
              </a:rPr>
              <a:t>សម្រាប់យកទៅប្រើប្រាស់ពេលចាំបាច់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m-KH" sz="1500" spc="-4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Battambang-Kh Auto" panose="02000500000000020004" pitchFamily="2" charset="0"/>
              </a:rPr>
              <a:t>អភិវឌ្ឍន៍ការសរសេរកូដជាមួយ </a:t>
            </a:r>
            <a:r>
              <a:rPr lang="en-US" sz="1500" spc="-4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Battambang-Kh Auto" panose="02000500000000020004" pitchFamily="2" charset="0"/>
              </a:rPr>
              <a:t>AC dimmer circuit </a:t>
            </a:r>
            <a:r>
              <a:rPr lang="km-KH" sz="1500" spc="-4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Battambang-Kh Auto" panose="02000500000000020004" pitchFamily="2" charset="0"/>
              </a:rPr>
              <a:t>ឪ្យកាន់តែមានប្រសិទ្ធភាពបន្ថែមទៀត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500" spc="-4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Battambang-Kh Auto" panose="02000500000000020004" pitchFamily="2" charset="0"/>
              </a:rPr>
              <a:t>Implement </a:t>
            </a:r>
            <a:r>
              <a:rPr lang="en-US" sz="1500" spc="-4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Battambang-Kh Auto" panose="02000500000000020004" pitchFamily="2" charset="0"/>
              </a:rPr>
              <a:t>FreeRTOS</a:t>
            </a:r>
            <a:r>
              <a:rPr lang="en-US" sz="1500" spc="-4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Battambang-Kh Auto" panose="02000500000000020004" pitchFamily="2" charset="0"/>
              </a:rPr>
              <a:t> programming </a:t>
            </a:r>
            <a:r>
              <a:rPr lang="km-KH" sz="1500" spc="-4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Battambang-Kh Auto" panose="02000500000000020004" pitchFamily="2" charset="0"/>
              </a:rPr>
              <a:t>ជាមួយ </a:t>
            </a:r>
            <a:r>
              <a:rPr lang="en-US" sz="1500" spc="-4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Battambang-Kh Auto" panose="02000500000000020004" pitchFamily="2" charset="0"/>
              </a:rPr>
              <a:t>controller </a:t>
            </a:r>
            <a:r>
              <a:rPr lang="km-KH" sz="1500" spc="-4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Battambang-Kh Auto" panose="02000500000000020004" pitchFamily="2" charset="0"/>
              </a:rPr>
              <a:t>ដើម្បីបង្កើន </a:t>
            </a:r>
            <a:r>
              <a:rPr lang="en-US" sz="1500" spc="-4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Battambang-Kh Auto" panose="02000500000000020004" pitchFamily="2" charset="0"/>
              </a:rPr>
              <a:t>Real time clock data communication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m-KH" sz="1500" spc="-4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Battambang-Kh Auto" panose="02000500000000020004" pitchFamily="2" charset="0"/>
              </a:rPr>
              <a:t>បន្ថែមមុខងារនៅលើ </a:t>
            </a:r>
            <a:r>
              <a:rPr lang="en-US" sz="1500" spc="-4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Battambang-Kh Auto" panose="02000500000000020004" pitchFamily="2" charset="0"/>
              </a:rPr>
              <a:t>screen display </a:t>
            </a:r>
            <a:r>
              <a:rPr lang="km-KH" sz="1500" spc="-4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Battambang-Kh Auto" panose="02000500000000020004" pitchFamily="2" charset="0"/>
              </a:rPr>
              <a:t>ដូចជា៖ </a:t>
            </a:r>
            <a:r>
              <a:rPr lang="en-US" sz="1500" spc="-4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Battambang-Kh Auto" panose="02000500000000020004" pitchFamily="2" charset="0"/>
              </a:rPr>
              <a:t>UI control, graph visualization </a:t>
            </a:r>
            <a:r>
              <a:rPr lang="km-KH" sz="1500" spc="-4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Battambang-Kh Auto" panose="02000500000000020004" pitchFamily="2" charset="0"/>
              </a:rPr>
              <a:t>និងមើលការទិន្នន័យចាស់ៗជាដើម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m-KH" sz="1500" spc="-4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Battambang-Kh Auto" panose="02000500000000020004" pitchFamily="2" charset="0"/>
              </a:rPr>
              <a:t>ការរក្សាទុកទិន្នន័យប្រើប្រាស់សម្រាប់ </a:t>
            </a:r>
            <a:r>
              <a:rPr lang="en-US" sz="1500" spc="-4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Battambang-Kh Auto" panose="02000500000000020004" pitchFamily="2" charset="0"/>
              </a:rPr>
              <a:t>user </a:t>
            </a:r>
            <a:r>
              <a:rPr lang="km-KH" sz="1500" spc="-4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Battambang-Kh Auto" panose="02000500000000020004" pitchFamily="2" charset="0"/>
              </a:rPr>
              <a:t>នៅលើ </a:t>
            </a:r>
            <a:r>
              <a:rPr lang="en-US" sz="1500" spc="-4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Battambang-Kh Auto" panose="02000500000000020004" pitchFamily="2" charset="0"/>
              </a:rPr>
              <a:t>cloud IoT platform</a:t>
            </a:r>
            <a:endParaRPr lang="km-KH" sz="1500" spc="-40" dirty="0">
              <a:latin typeface="Times New Roman" panose="02020603050405020304" pitchFamily="18" charset="0"/>
              <a:ea typeface="Calibri" panose="020F0502020204030204" pitchFamily="34" charset="0"/>
              <a:cs typeface="Khmer OS Battambang-Kh Auto" panose="02000500000000020004" pitchFamily="2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m-KH" sz="1500" spc="-4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Battambang-Kh Auto" panose="02000500000000020004" pitchFamily="2" charset="0"/>
              </a:rPr>
              <a:t>​សិក្សាបន្ថែមទៅលើផ្នែក </a:t>
            </a:r>
            <a:r>
              <a:rPr lang="en-US" sz="1500" spc="-4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Battambang-Kh Auto" panose="02000500000000020004" pitchFamily="2" charset="0"/>
              </a:rPr>
              <a:t>IoT protocol, cloud server, web, app, API </a:t>
            </a:r>
            <a:r>
              <a:rPr lang="km-KH" sz="1500" spc="-4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Battambang-Kh Auto" panose="02000500000000020004" pitchFamily="2" charset="0"/>
              </a:rPr>
              <a:t>ដើម្បីឈានទៅដល់ការបង្កើត </a:t>
            </a:r>
            <a:r>
              <a:rPr lang="en-US" sz="1500" spc="-4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Battambang-Kh Auto" panose="02000500000000020004" pitchFamily="2" charset="0"/>
              </a:rPr>
              <a:t>IoT platform </a:t>
            </a:r>
            <a:r>
              <a:rPr lang="km-KH" sz="1500" spc="-4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Battambang-Kh Auto" panose="02000500000000020004" pitchFamily="2" charset="0"/>
              </a:rPr>
              <a:t>ដោយខ្លួនឯង។</a:t>
            </a:r>
            <a:endParaRPr lang="en-US" sz="1500" spc="-4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Khmer OS Battambang-Kh Auto" panose="02000500000000020004" pitchFamily="2" charset="0"/>
            </a:endParaRPr>
          </a:p>
          <a:p>
            <a:pPr>
              <a:lnSpc>
                <a:spcPct val="150000"/>
              </a:lnSpc>
            </a:pPr>
            <a:r>
              <a:rPr lang="km-KH" sz="1500" spc="-4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Battambang-Kh Auto" panose="02000500000000020004" pitchFamily="2" charset="0"/>
              </a:rPr>
              <a:t>​</a:t>
            </a:r>
          </a:p>
        </p:txBody>
      </p:sp>
    </p:spTree>
    <p:extLst>
      <p:ext uri="{BB962C8B-B14F-4D97-AF65-F5344CB8AC3E}">
        <p14:creationId xmlns:p14="http://schemas.microsoft.com/office/powerpoint/2010/main" val="3165697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6ACB9D6-41AC-43EF-ADF2-D9545AC045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0378" y="261313"/>
            <a:ext cx="359572" cy="361156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09ADA68-AC9D-49D9-98A6-E820F0259905}"/>
              </a:ext>
            </a:extLst>
          </p:cNvPr>
          <p:cNvSpPr txBox="1"/>
          <p:nvPr/>
        </p:nvSpPr>
        <p:spPr>
          <a:xfrm>
            <a:off x="264050" y="346977"/>
            <a:ext cx="45223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m-KH" sz="2000" dirty="0">
                <a:latin typeface="Khmer OS Muol Light" panose="02000500000000020004" pitchFamily="2" charset="0"/>
                <a:cs typeface="Khmer OS Muol Light" panose="02000500000000020004" pitchFamily="2" charset="0"/>
              </a:rPr>
              <a:t>១</a:t>
            </a:r>
            <a:r>
              <a:rPr lang="en-US" sz="2000" dirty="0">
                <a:latin typeface="Khmer OS Muol Light" panose="02000500000000020004" pitchFamily="2" charset="0"/>
                <a:cs typeface="Khmer OS Muol Light" panose="02000500000000020004" pitchFamily="2" charset="0"/>
              </a:rPr>
              <a:t>.</a:t>
            </a:r>
            <a:r>
              <a:rPr lang="km-KH" sz="2000" dirty="0">
                <a:latin typeface="Khmer OS Muol Light" panose="02000500000000020004" pitchFamily="2" charset="0"/>
                <a:cs typeface="Khmer OS Muol Light" panose="02000500000000020004" pitchFamily="2" charset="0"/>
              </a:rPr>
              <a:t>១ ការណែនាំអំពី</a:t>
            </a:r>
            <a:r>
              <a:rPr lang="en-US" sz="2000" dirty="0">
                <a:latin typeface="Khmer OS Muol Light" panose="02000500000000020004" pitchFamily="2" charset="0"/>
                <a:cs typeface="Khmer OS Muol Light" panose="02000500000000020004" pitchFamily="2" charset="0"/>
              </a:rPr>
              <a:t>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IoT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3BD2798-14C6-4025-B96D-2B6306D63DD9}"/>
              </a:ext>
            </a:extLst>
          </p:cNvPr>
          <p:cNvSpPr txBox="1"/>
          <p:nvPr/>
        </p:nvSpPr>
        <p:spPr>
          <a:xfrm>
            <a:off x="8399031" y="4693675"/>
            <a:ext cx="29527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m-KH" sz="1100" dirty="0">
                <a:latin typeface="Khmer OS Muol Light" panose="02000500000000020004" pitchFamily="2" charset="0"/>
                <a:cs typeface="Khmer OS Muol Light" panose="02000500000000020004" pitchFamily="2" charset="0"/>
              </a:rPr>
              <a:t>១</a:t>
            </a:r>
            <a:endParaRPr lang="en-US" sz="1100" dirty="0">
              <a:latin typeface="Khmer OS Muol Light" panose="02000500000000020004" pitchFamily="2" charset="0"/>
              <a:cs typeface="Khmer OS Muol Light" panose="02000500000000020004" pitchFamily="2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7AD00C8-4B08-4F47-8715-27BE3A3D1A5D}"/>
              </a:ext>
            </a:extLst>
          </p:cNvPr>
          <p:cNvSpPr txBox="1"/>
          <p:nvPr/>
        </p:nvSpPr>
        <p:spPr>
          <a:xfrm>
            <a:off x="7068914" y="4693675"/>
            <a:ext cx="9749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kern="1200" dirty="0">
                <a:solidFill>
                  <a:srgbClr val="080808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B’EcE17-5A</a:t>
            </a:r>
            <a:r>
              <a:rPr lang="en-US" sz="1000" kern="1200" baseline="-25000" dirty="0">
                <a:solidFill>
                  <a:srgbClr val="080808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14</a:t>
            </a:r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BBF71FA-BF0A-3E59-DAC1-7F3323FFF6D5}"/>
              </a:ext>
            </a:extLst>
          </p:cNvPr>
          <p:cNvSpPr txBox="1"/>
          <p:nvPr/>
        </p:nvSpPr>
        <p:spPr>
          <a:xfrm>
            <a:off x="744968" y="1458648"/>
            <a:ext cx="7654063" cy="19005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000" b="1" spc="-4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Battambang-Kh Auto" panose="02000500000000020004" pitchFamily="2" charset="0"/>
              </a:rPr>
              <a:t>IoT</a:t>
            </a:r>
            <a:r>
              <a:rPr lang="km-KH" sz="2000" spc="-4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Battambang-Kh Auto" panose="02000500000000020004" pitchFamily="2" charset="0"/>
              </a:rPr>
              <a:t> ឬ </a:t>
            </a:r>
            <a:r>
              <a:rPr lang="en-US" sz="2000" spc="-4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Battambang-Kh Auto" panose="02000500000000020004" pitchFamily="2" charset="0"/>
              </a:rPr>
              <a:t>(Internet of Things) </a:t>
            </a:r>
            <a:r>
              <a:rPr lang="km-KH" sz="2000" spc="-4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Battambang-Kh Auto" panose="02000500000000020004" pitchFamily="2" charset="0"/>
              </a:rPr>
              <a:t>សំដៅលើឧបករណ៏</a:t>
            </a:r>
            <a:r>
              <a:rPr lang="km-KH" sz="2000" spc="-40" dirty="0">
                <a:latin typeface="Times New Roman" panose="02020603050405020304" pitchFamily="18" charset="0"/>
                <a:ea typeface="Calibri" panose="020F0502020204030204" pitchFamily="34" charset="0"/>
                <a:cs typeface="Khmer OS Battambang-Kh Auto" panose="02000500000000020004" pitchFamily="2" charset="0"/>
              </a:rPr>
              <a:t>ពីរ</a:t>
            </a:r>
            <a:r>
              <a:rPr lang="km-KH" sz="2000" spc="-4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Battambang-Kh Auto" panose="02000500000000020004" pitchFamily="2" charset="0"/>
              </a:rPr>
              <a:t>ឬច្រើនដែលអាចទំនាក់ទំនងគ្នាដើម្បីគ្រប់គ្រង បញ្ជា និងផ្លាស់ប្ដូរទិន្នន័យឬព័ត៌មានផ្សេងៗដោយមិនប្រើខ្សែ</a:t>
            </a:r>
            <a:r>
              <a:rPr lang="km-KH" sz="2000" spc="-4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m-KH" sz="2000" spc="-4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Battambang-Kh Auto" panose="02000500000000020004" pitchFamily="2" charset="0"/>
              </a:rPr>
              <a:t>(</a:t>
            </a:r>
            <a:r>
              <a:rPr lang="en-US" sz="2000" spc="-4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Battambang-Kh Auto" panose="02000500000000020004" pitchFamily="2" charset="0"/>
              </a:rPr>
              <a:t>wirelessly)</a:t>
            </a:r>
            <a:r>
              <a:rPr lang="km-KH" sz="2000" spc="-4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Battambang-Kh Auto" panose="02000500000000020004" pitchFamily="2" charset="0"/>
              </a:rPr>
              <a:t> តាមរយៈ​</a:t>
            </a:r>
            <a:r>
              <a:rPr lang="km-KH" sz="2000" spc="-4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spc="-4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Battambang-Kh Auto" panose="02000500000000020004" pitchFamily="2" charset="0"/>
              </a:rPr>
              <a:t>Internet, WIFI, Bluetooth </a:t>
            </a:r>
            <a:r>
              <a:rPr lang="km-KH" sz="2000" spc="-4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Battambang-Kh Auto" panose="02000500000000020004" pitchFamily="2" charset="0"/>
              </a:rPr>
              <a:t>ឬ</a:t>
            </a:r>
            <a:r>
              <a:rPr lang="en-US" sz="2000" spc="-4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Battambang-Kh Auto" panose="02000500000000020004" pitchFamily="2" charset="0"/>
              </a:rPr>
              <a:t> Wireless communication protocol</a:t>
            </a:r>
            <a:r>
              <a:rPr lang="km-KH" sz="2000" spc="-4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Battambang-Kh Auto" panose="02000500000000020004" pitchFamily="2" charset="0"/>
              </a:rPr>
              <a:t> ផ្សេងៗទៀតដូចជា៖ </a:t>
            </a:r>
            <a:r>
              <a:rPr lang="en-US" sz="2000" spc="-4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Battambang-Kh Auto" panose="02000500000000020004" pitchFamily="2" charset="0"/>
              </a:rPr>
              <a:t>LoRa, </a:t>
            </a:r>
            <a:r>
              <a:rPr lang="en-US" sz="2000" spc="-4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Battambang-Kh Auto" panose="02000500000000020004" pitchFamily="2" charset="0"/>
              </a:rPr>
              <a:t>nRF</a:t>
            </a:r>
            <a:r>
              <a:rPr lang="en-US" sz="2000" spc="-4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Battambang-Kh Auto" panose="02000500000000020004" pitchFamily="2" charset="0"/>
              </a:rPr>
              <a:t>, Zigbee </a:t>
            </a:r>
            <a:r>
              <a:rPr lang="km-KH" sz="2000" spc="-4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Battambang-Kh Auto" panose="02000500000000020004" pitchFamily="2" charset="0"/>
              </a:rPr>
              <a:t>ជាដើម។ </a:t>
            </a:r>
            <a:endParaRPr lang="en-US" sz="2000" dirty="0">
              <a:latin typeface="Khmer OS Battambang" panose="02000500000000020004" pitchFamily="2" charset="0"/>
              <a:cs typeface="Khmer OS Battambang" panose="02000500000000020004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BB2969-4E25-03CC-7739-FC1356589148}"/>
              </a:ext>
            </a:extLst>
          </p:cNvPr>
          <p:cNvSpPr txBox="1"/>
          <p:nvPr/>
        </p:nvSpPr>
        <p:spPr>
          <a:xfrm>
            <a:off x="443836" y="4668729"/>
            <a:ext cx="20707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m-KH" sz="10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ប្រព័ន្ធគ្រប់គ្រងថាមពលអគ្គិសនីឆ្លាតវៃ </a:t>
            </a:r>
            <a:endParaRPr lang="en-US" sz="1000" dirty="0">
              <a:latin typeface="Khmer OS Battambang" panose="02000500000000020004" pitchFamily="2" charset="0"/>
              <a:cs typeface="Khmer OS Battambang" panose="02000500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548265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E8D53BD-8F82-43B6-9E9D-1FF422113189}"/>
              </a:ext>
            </a:extLst>
          </p:cNvPr>
          <p:cNvSpPr/>
          <p:nvPr/>
        </p:nvSpPr>
        <p:spPr>
          <a:xfrm>
            <a:off x="2598967" y="1402742"/>
            <a:ext cx="424189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km-KH" sz="5400" dirty="0">
                <a:latin typeface="Khmer OS Muol Light" panose="02000500000000020004" pitchFamily="2" charset="0"/>
                <a:cs typeface="Khmer OS Muol Light" panose="02000500000000020004" pitchFamily="2" charset="0"/>
              </a:rPr>
              <a:t>សូមអរគុណ</a:t>
            </a:r>
          </a:p>
        </p:txBody>
      </p:sp>
      <p:grpSp>
        <p:nvGrpSpPr>
          <p:cNvPr id="10" name="Google Shape;857;p57">
            <a:extLst>
              <a:ext uri="{FF2B5EF4-FFF2-40B4-BE49-F238E27FC236}">
                <a16:creationId xmlns:a16="http://schemas.microsoft.com/office/drawing/2014/main" id="{52989BEC-19EE-4DFD-A849-8F3116635E64}"/>
              </a:ext>
            </a:extLst>
          </p:cNvPr>
          <p:cNvGrpSpPr/>
          <p:nvPr/>
        </p:nvGrpSpPr>
        <p:grpSpPr>
          <a:xfrm>
            <a:off x="1825229" y="2374594"/>
            <a:ext cx="5493541" cy="197156"/>
            <a:chOff x="1444575" y="5149075"/>
            <a:chExt cx="1286725" cy="71125"/>
          </a:xfrm>
        </p:grpSpPr>
        <p:sp>
          <p:nvSpPr>
            <p:cNvPr id="11" name="Google Shape;858;p57">
              <a:extLst>
                <a:ext uri="{FF2B5EF4-FFF2-40B4-BE49-F238E27FC236}">
                  <a16:creationId xmlns:a16="http://schemas.microsoft.com/office/drawing/2014/main" id="{2BBF0C9D-1E10-47F1-A98C-7D6841DD2359}"/>
                </a:ext>
              </a:extLst>
            </p:cNvPr>
            <p:cNvSpPr/>
            <p:nvPr/>
          </p:nvSpPr>
          <p:spPr>
            <a:xfrm>
              <a:off x="2091350" y="5152875"/>
              <a:ext cx="616425" cy="67325"/>
            </a:xfrm>
            <a:custGeom>
              <a:avLst/>
              <a:gdLst/>
              <a:ahLst/>
              <a:cxnLst/>
              <a:rect l="l" t="t" r="r" b="b"/>
              <a:pathLst>
                <a:path w="24657" h="2693" extrusionOk="0">
                  <a:moveTo>
                    <a:pt x="1153" y="0"/>
                  </a:moveTo>
                  <a:cubicBezTo>
                    <a:pt x="518" y="0"/>
                    <a:pt x="1" y="516"/>
                    <a:pt x="1" y="1151"/>
                  </a:cubicBezTo>
                  <a:cubicBezTo>
                    <a:pt x="1" y="2001"/>
                    <a:pt x="693" y="2692"/>
                    <a:pt x="1542" y="2692"/>
                  </a:cubicBezTo>
                  <a:cubicBezTo>
                    <a:pt x="2654" y="2692"/>
                    <a:pt x="3563" y="1815"/>
                    <a:pt x="3614" y="717"/>
                  </a:cubicBezTo>
                  <a:lnTo>
                    <a:pt x="24558" y="717"/>
                  </a:lnTo>
                  <a:cubicBezTo>
                    <a:pt x="24613" y="717"/>
                    <a:pt x="24657" y="672"/>
                    <a:pt x="24657" y="618"/>
                  </a:cubicBezTo>
                  <a:cubicBezTo>
                    <a:pt x="24657" y="563"/>
                    <a:pt x="24613" y="519"/>
                    <a:pt x="24558" y="519"/>
                  </a:cubicBezTo>
                  <a:lnTo>
                    <a:pt x="3518" y="519"/>
                  </a:lnTo>
                  <a:cubicBezTo>
                    <a:pt x="3463" y="519"/>
                    <a:pt x="3419" y="563"/>
                    <a:pt x="3419" y="618"/>
                  </a:cubicBezTo>
                  <a:cubicBezTo>
                    <a:pt x="3419" y="1652"/>
                    <a:pt x="2577" y="2494"/>
                    <a:pt x="1542" y="2494"/>
                  </a:cubicBezTo>
                  <a:cubicBezTo>
                    <a:pt x="802" y="2494"/>
                    <a:pt x="199" y="1892"/>
                    <a:pt x="199" y="1151"/>
                  </a:cubicBezTo>
                  <a:cubicBezTo>
                    <a:pt x="199" y="625"/>
                    <a:pt x="628" y="198"/>
                    <a:pt x="1153" y="198"/>
                  </a:cubicBezTo>
                  <a:cubicBezTo>
                    <a:pt x="1523" y="198"/>
                    <a:pt x="1823" y="498"/>
                    <a:pt x="1823" y="867"/>
                  </a:cubicBezTo>
                  <a:cubicBezTo>
                    <a:pt x="1823" y="1122"/>
                    <a:pt x="1615" y="1329"/>
                    <a:pt x="1361" y="1329"/>
                  </a:cubicBezTo>
                  <a:cubicBezTo>
                    <a:pt x="1189" y="1329"/>
                    <a:pt x="1050" y="1190"/>
                    <a:pt x="1050" y="1019"/>
                  </a:cubicBezTo>
                  <a:cubicBezTo>
                    <a:pt x="1050" y="964"/>
                    <a:pt x="1006" y="920"/>
                    <a:pt x="951" y="920"/>
                  </a:cubicBezTo>
                  <a:cubicBezTo>
                    <a:pt x="896" y="920"/>
                    <a:pt x="852" y="964"/>
                    <a:pt x="852" y="1019"/>
                  </a:cubicBezTo>
                  <a:cubicBezTo>
                    <a:pt x="852" y="1299"/>
                    <a:pt x="1080" y="1527"/>
                    <a:pt x="1360" y="1527"/>
                  </a:cubicBezTo>
                  <a:cubicBezTo>
                    <a:pt x="1725" y="1527"/>
                    <a:pt x="2021" y="1231"/>
                    <a:pt x="2021" y="867"/>
                  </a:cubicBezTo>
                  <a:cubicBezTo>
                    <a:pt x="2021" y="388"/>
                    <a:pt x="1631" y="0"/>
                    <a:pt x="11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solidFill>
                <a:srgbClr val="080808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859;p57">
              <a:extLst>
                <a:ext uri="{FF2B5EF4-FFF2-40B4-BE49-F238E27FC236}">
                  <a16:creationId xmlns:a16="http://schemas.microsoft.com/office/drawing/2014/main" id="{0DDA1FCD-27F3-40A4-8052-4F13F1227609}"/>
                </a:ext>
              </a:extLst>
            </p:cNvPr>
            <p:cNvSpPr/>
            <p:nvPr/>
          </p:nvSpPr>
          <p:spPr>
            <a:xfrm>
              <a:off x="2693850" y="5149075"/>
              <a:ext cx="37450" cy="37475"/>
            </a:xfrm>
            <a:custGeom>
              <a:avLst/>
              <a:gdLst/>
              <a:ahLst/>
              <a:cxnLst/>
              <a:rect l="l" t="t" r="r" b="b"/>
              <a:pathLst>
                <a:path w="1498" h="1499" extrusionOk="0">
                  <a:moveTo>
                    <a:pt x="748" y="1"/>
                  </a:moveTo>
                  <a:cubicBezTo>
                    <a:pt x="335" y="1"/>
                    <a:pt x="0" y="336"/>
                    <a:pt x="0" y="749"/>
                  </a:cubicBezTo>
                  <a:cubicBezTo>
                    <a:pt x="0" y="1163"/>
                    <a:pt x="335" y="1498"/>
                    <a:pt x="748" y="1498"/>
                  </a:cubicBezTo>
                  <a:cubicBezTo>
                    <a:pt x="1163" y="1498"/>
                    <a:pt x="1498" y="1163"/>
                    <a:pt x="1498" y="749"/>
                  </a:cubicBezTo>
                  <a:cubicBezTo>
                    <a:pt x="1498" y="336"/>
                    <a:pt x="1163" y="1"/>
                    <a:pt x="74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solidFill>
                <a:srgbClr val="080808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860;p57">
              <a:extLst>
                <a:ext uri="{FF2B5EF4-FFF2-40B4-BE49-F238E27FC236}">
                  <a16:creationId xmlns:a16="http://schemas.microsoft.com/office/drawing/2014/main" id="{AF00E815-311F-4867-86FE-A40291731051}"/>
                </a:ext>
              </a:extLst>
            </p:cNvPr>
            <p:cNvSpPr/>
            <p:nvPr/>
          </p:nvSpPr>
          <p:spPr>
            <a:xfrm>
              <a:off x="1468125" y="5152875"/>
              <a:ext cx="616375" cy="67325"/>
            </a:xfrm>
            <a:custGeom>
              <a:avLst/>
              <a:gdLst/>
              <a:ahLst/>
              <a:cxnLst/>
              <a:rect l="l" t="t" r="r" b="b"/>
              <a:pathLst>
                <a:path w="24655" h="2693" extrusionOk="0">
                  <a:moveTo>
                    <a:pt x="23503" y="0"/>
                  </a:moveTo>
                  <a:cubicBezTo>
                    <a:pt x="23025" y="0"/>
                    <a:pt x="22637" y="388"/>
                    <a:pt x="22637" y="867"/>
                  </a:cubicBezTo>
                  <a:cubicBezTo>
                    <a:pt x="22637" y="1231"/>
                    <a:pt x="22932" y="1527"/>
                    <a:pt x="23296" y="1527"/>
                  </a:cubicBezTo>
                  <a:cubicBezTo>
                    <a:pt x="23576" y="1527"/>
                    <a:pt x="23804" y="1299"/>
                    <a:pt x="23804" y="1019"/>
                  </a:cubicBezTo>
                  <a:cubicBezTo>
                    <a:pt x="23804" y="964"/>
                    <a:pt x="23760" y="920"/>
                    <a:pt x="23705" y="920"/>
                  </a:cubicBezTo>
                  <a:cubicBezTo>
                    <a:pt x="23650" y="920"/>
                    <a:pt x="23606" y="964"/>
                    <a:pt x="23606" y="1019"/>
                  </a:cubicBezTo>
                  <a:cubicBezTo>
                    <a:pt x="23606" y="1190"/>
                    <a:pt x="23467" y="1329"/>
                    <a:pt x="23296" y="1329"/>
                  </a:cubicBezTo>
                  <a:cubicBezTo>
                    <a:pt x="23041" y="1329"/>
                    <a:pt x="22833" y="1122"/>
                    <a:pt x="22833" y="867"/>
                  </a:cubicBezTo>
                  <a:cubicBezTo>
                    <a:pt x="22833" y="498"/>
                    <a:pt x="23134" y="198"/>
                    <a:pt x="23503" y="198"/>
                  </a:cubicBezTo>
                  <a:cubicBezTo>
                    <a:pt x="24030" y="198"/>
                    <a:pt x="24457" y="625"/>
                    <a:pt x="24457" y="1151"/>
                  </a:cubicBezTo>
                  <a:cubicBezTo>
                    <a:pt x="24457" y="1892"/>
                    <a:pt x="23855" y="2494"/>
                    <a:pt x="23114" y="2494"/>
                  </a:cubicBezTo>
                  <a:cubicBezTo>
                    <a:pt x="22079" y="2494"/>
                    <a:pt x="21237" y="1652"/>
                    <a:pt x="21237" y="618"/>
                  </a:cubicBezTo>
                  <a:cubicBezTo>
                    <a:pt x="21237" y="563"/>
                    <a:pt x="21193" y="519"/>
                    <a:pt x="21138" y="519"/>
                  </a:cubicBezTo>
                  <a:lnTo>
                    <a:pt x="99" y="519"/>
                  </a:lnTo>
                  <a:cubicBezTo>
                    <a:pt x="45" y="519"/>
                    <a:pt x="0" y="563"/>
                    <a:pt x="0" y="618"/>
                  </a:cubicBezTo>
                  <a:cubicBezTo>
                    <a:pt x="0" y="672"/>
                    <a:pt x="45" y="717"/>
                    <a:pt x="99" y="717"/>
                  </a:cubicBezTo>
                  <a:lnTo>
                    <a:pt x="21042" y="717"/>
                  </a:lnTo>
                  <a:cubicBezTo>
                    <a:pt x="21094" y="1815"/>
                    <a:pt x="22003" y="2692"/>
                    <a:pt x="23114" y="2692"/>
                  </a:cubicBezTo>
                  <a:cubicBezTo>
                    <a:pt x="23963" y="2692"/>
                    <a:pt x="24655" y="2001"/>
                    <a:pt x="24655" y="1152"/>
                  </a:cubicBezTo>
                  <a:cubicBezTo>
                    <a:pt x="24655" y="516"/>
                    <a:pt x="24139" y="0"/>
                    <a:pt x="235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solidFill>
                <a:srgbClr val="080808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861;p57">
              <a:extLst>
                <a:ext uri="{FF2B5EF4-FFF2-40B4-BE49-F238E27FC236}">
                  <a16:creationId xmlns:a16="http://schemas.microsoft.com/office/drawing/2014/main" id="{CBAEEC3F-E943-4A84-8B02-30F77885C483}"/>
                </a:ext>
              </a:extLst>
            </p:cNvPr>
            <p:cNvSpPr/>
            <p:nvPr/>
          </p:nvSpPr>
          <p:spPr>
            <a:xfrm>
              <a:off x="1444575" y="5149075"/>
              <a:ext cx="37475" cy="37475"/>
            </a:xfrm>
            <a:custGeom>
              <a:avLst/>
              <a:gdLst/>
              <a:ahLst/>
              <a:cxnLst/>
              <a:rect l="l" t="t" r="r" b="b"/>
              <a:pathLst>
                <a:path w="1499" h="1499" extrusionOk="0">
                  <a:moveTo>
                    <a:pt x="750" y="1"/>
                  </a:moveTo>
                  <a:cubicBezTo>
                    <a:pt x="336" y="1"/>
                    <a:pt x="0" y="336"/>
                    <a:pt x="0" y="749"/>
                  </a:cubicBezTo>
                  <a:cubicBezTo>
                    <a:pt x="0" y="1163"/>
                    <a:pt x="336" y="1498"/>
                    <a:pt x="750" y="1498"/>
                  </a:cubicBezTo>
                  <a:cubicBezTo>
                    <a:pt x="1163" y="1498"/>
                    <a:pt x="1499" y="1163"/>
                    <a:pt x="1499" y="749"/>
                  </a:cubicBezTo>
                  <a:cubicBezTo>
                    <a:pt x="1499" y="336"/>
                    <a:pt x="1163" y="1"/>
                    <a:pt x="75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solidFill>
                <a:srgbClr val="080808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E07B0C63-49A5-4CBD-9A52-E4D67BE31D45}"/>
              </a:ext>
            </a:extLst>
          </p:cNvPr>
          <p:cNvSpPr txBox="1"/>
          <p:nvPr/>
        </p:nvSpPr>
        <p:spPr>
          <a:xfrm>
            <a:off x="2598967" y="2577051"/>
            <a:ext cx="424189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Available at: </a:t>
            </a:r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https://github.com/MunyratanakBrorn/Smart-Electrical-Energy-Management-System  </a:t>
            </a:r>
            <a:endParaRPr lang="en-US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0F5715-03D6-499C-A6AD-3A5A2E4F77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1564" y="4386673"/>
            <a:ext cx="551518" cy="55151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6DBAFCB-4259-49F3-AE33-8E2BDD41E419}"/>
              </a:ext>
            </a:extLst>
          </p:cNvPr>
          <p:cNvSpPr txBox="1"/>
          <p:nvPr/>
        </p:nvSpPr>
        <p:spPr>
          <a:xfrm>
            <a:off x="2598967" y="2677078"/>
            <a:ext cx="315392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Presenter: </a:t>
            </a:r>
            <a:r>
              <a:rPr lang="en-US" sz="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Brorn</a:t>
            </a:r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Munyratanak </a:t>
            </a:r>
            <a:r>
              <a:rPr lang="en-US" sz="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Linktree</a:t>
            </a:r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https://linktr.ee/Brorn_Munyratanak </a:t>
            </a:r>
            <a:endParaRPr lang="en-US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136658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6ACB9D6-41AC-43EF-ADF2-D9545AC045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0378" y="261313"/>
            <a:ext cx="359572" cy="36115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5F0F159-DBF4-4C18-8934-113F7A495419}"/>
              </a:ext>
            </a:extLst>
          </p:cNvPr>
          <p:cNvSpPr/>
          <p:nvPr/>
        </p:nvSpPr>
        <p:spPr>
          <a:xfrm>
            <a:off x="3061009" y="2082257"/>
            <a:ext cx="302198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km-KH" sz="4000" dirty="0">
                <a:latin typeface="Khmer OS Muol Light" panose="02000500000000020004" pitchFamily="2" charset="0"/>
                <a:cs typeface="Khmer OS Muol Light" panose="02000500000000020004" pitchFamily="2" charset="0"/>
              </a:rPr>
              <a:t>សេចក្តីផ្តើម</a:t>
            </a:r>
            <a:endParaRPr lang="en-US" sz="4000" dirty="0">
              <a:latin typeface="Khmer OS Muol Light" panose="02000500000000020004" pitchFamily="2" charset="0"/>
              <a:cs typeface="Khmer OS Muol Light" panose="02000500000000020004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073728D-AB76-4131-BCAF-C7586DE67E9D}"/>
              </a:ext>
            </a:extLst>
          </p:cNvPr>
          <p:cNvSpPr/>
          <p:nvPr/>
        </p:nvSpPr>
        <p:spPr>
          <a:xfrm>
            <a:off x="154029" y="109068"/>
            <a:ext cx="8835940" cy="4833924"/>
          </a:xfrm>
          <a:prstGeom prst="rect">
            <a:avLst/>
          </a:prstGeom>
          <a:solidFill>
            <a:srgbClr val="BDD7EE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52A8F434-24B5-46C8-BBD7-553BE5F2DFFE}"/>
              </a:ext>
            </a:extLst>
          </p:cNvPr>
          <p:cNvSpPr/>
          <p:nvPr/>
        </p:nvSpPr>
        <p:spPr>
          <a:xfrm>
            <a:off x="2577477" y="1866813"/>
            <a:ext cx="398904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||APPENIX||</a:t>
            </a:r>
            <a:endParaRPr lang="km-KH" sz="5400" dirty="0">
              <a:latin typeface="Times New Roman" panose="02020603050405020304" pitchFamily="18" charset="0"/>
              <a:cs typeface="Khmer OS Muol Light" panose="02000500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872163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6ACB9D6-41AC-43EF-ADF2-D9545AC045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0378" y="261313"/>
            <a:ext cx="359572" cy="361156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09ADA68-AC9D-49D9-98A6-E820F0259905}"/>
              </a:ext>
            </a:extLst>
          </p:cNvPr>
          <p:cNvSpPr txBox="1"/>
          <p:nvPr/>
        </p:nvSpPr>
        <p:spPr>
          <a:xfrm>
            <a:off x="264050" y="346977"/>
            <a:ext cx="5298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basic application (Demo-kit)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B5849F-F8E0-C104-850C-6CD35BD86F3D}"/>
              </a:ext>
            </a:extLst>
          </p:cNvPr>
          <p:cNvSpPr txBox="1"/>
          <p:nvPr/>
        </p:nvSpPr>
        <p:spPr>
          <a:xfrm>
            <a:off x="443836" y="4668729"/>
            <a:ext cx="20707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m-KH" sz="10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ប្រព័ន្ធគ្រប់គ្រងថាមពលអគ្គិសនីឆ្លាតវៃ </a:t>
            </a:r>
            <a:endParaRPr lang="en-US" sz="1000" dirty="0">
              <a:latin typeface="Khmer OS Battambang" panose="02000500000000020004" pitchFamily="2" charset="0"/>
              <a:cs typeface="Khmer OS Battambang" panose="02000500000000020004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BE2A22-C1BC-656D-8621-3CB31DCFC7FF}"/>
              </a:ext>
            </a:extLst>
          </p:cNvPr>
          <p:cNvSpPr txBox="1"/>
          <p:nvPr/>
        </p:nvSpPr>
        <p:spPr>
          <a:xfrm>
            <a:off x="7831729" y="4704082"/>
            <a:ext cx="9749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kern="1200" dirty="0">
                <a:solidFill>
                  <a:srgbClr val="080808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B’EcE17-5A</a:t>
            </a:r>
            <a:r>
              <a:rPr lang="en-US" sz="1000" kern="1200" baseline="-25000" dirty="0">
                <a:solidFill>
                  <a:srgbClr val="080808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14</a:t>
            </a:r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B3B3EA-41FB-451B-AC9F-2F33A09E573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430"/>
          <a:stretch/>
        </p:blipFill>
        <p:spPr>
          <a:xfrm rot="16200000">
            <a:off x="1241852" y="698074"/>
            <a:ext cx="2545495" cy="374735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D701A6C-FF36-4CCB-9347-DD2883C975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45625" y="1299002"/>
            <a:ext cx="4063043" cy="2501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6425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6ACB9D6-41AC-43EF-ADF2-D9545AC045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0378" y="261313"/>
            <a:ext cx="359572" cy="361156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09ADA68-AC9D-49D9-98A6-E820F0259905}"/>
              </a:ext>
            </a:extLst>
          </p:cNvPr>
          <p:cNvSpPr txBox="1"/>
          <p:nvPr/>
        </p:nvSpPr>
        <p:spPr>
          <a:xfrm>
            <a:off x="264050" y="346977"/>
            <a:ext cx="5298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MCU selection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2B0EAF-34DD-490D-808E-56A7B26B3488}"/>
              </a:ext>
            </a:extLst>
          </p:cNvPr>
          <p:cNvSpPr txBox="1"/>
          <p:nvPr/>
        </p:nvSpPr>
        <p:spPr>
          <a:xfrm>
            <a:off x="506710" y="848959"/>
            <a:ext cx="1176219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8080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STM32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B5849F-F8E0-C104-850C-6CD35BD86F3D}"/>
              </a:ext>
            </a:extLst>
          </p:cNvPr>
          <p:cNvSpPr txBox="1"/>
          <p:nvPr/>
        </p:nvSpPr>
        <p:spPr>
          <a:xfrm>
            <a:off x="443836" y="4668729"/>
            <a:ext cx="20707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m-KH" sz="10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ប្រព័ន្ធគ្រប់គ្រងថាមពលអគ្គិសនីឆ្លាតវៃ </a:t>
            </a:r>
            <a:endParaRPr lang="en-US" sz="1000" dirty="0">
              <a:latin typeface="Khmer OS Battambang" panose="02000500000000020004" pitchFamily="2" charset="0"/>
              <a:cs typeface="Khmer OS Battambang" panose="02000500000000020004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BE2A22-C1BC-656D-8621-3CB31DCFC7FF}"/>
              </a:ext>
            </a:extLst>
          </p:cNvPr>
          <p:cNvSpPr txBox="1"/>
          <p:nvPr/>
        </p:nvSpPr>
        <p:spPr>
          <a:xfrm>
            <a:off x="7831729" y="4704082"/>
            <a:ext cx="9749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kern="1200" dirty="0">
                <a:solidFill>
                  <a:srgbClr val="080808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B’EcE17-5A</a:t>
            </a:r>
            <a:r>
              <a:rPr lang="en-US" sz="1000" kern="1200" baseline="-25000" dirty="0">
                <a:solidFill>
                  <a:srgbClr val="080808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14</a:t>
            </a:r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18AA97A-E3D2-4231-B2C6-EAD79BCDF5C2}"/>
              </a:ext>
            </a:extLst>
          </p:cNvPr>
          <p:cNvSpPr txBox="1"/>
          <p:nvPr/>
        </p:nvSpPr>
        <p:spPr>
          <a:xfrm>
            <a:off x="393386" y="1346048"/>
            <a:ext cx="3939838" cy="23544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pc="-40" dirty="0">
                <a:latin typeface="Times New Roman" panose="02020603050405020304" pitchFamily="18" charset="0"/>
                <a:ea typeface="Calibri" panose="020F0502020204030204" pitchFamily="34" charset="0"/>
                <a:cs typeface="Khmer OS Battambang-Kh Auto" panose="02000500000000020004" pitchFamily="2" charset="0"/>
              </a:rPr>
              <a:t>STM32 </a:t>
            </a:r>
            <a:r>
              <a:rPr lang="km-KH" spc="-40" dirty="0">
                <a:latin typeface="Times New Roman" panose="02020603050405020304" pitchFamily="18" charset="0"/>
                <a:ea typeface="Calibri" panose="020F0502020204030204" pitchFamily="34" charset="0"/>
                <a:cs typeface="Khmer OS Battambang-Kh Auto" panose="02000500000000020004" pitchFamily="2" charset="0"/>
              </a:rPr>
              <a:t>ជាប្រភេទ </a:t>
            </a:r>
            <a:r>
              <a:rPr lang="en-US" spc="-40" dirty="0">
                <a:latin typeface="Times New Roman" panose="02020603050405020304" pitchFamily="18" charset="0"/>
                <a:ea typeface="Calibri" panose="020F0502020204030204" pitchFamily="34" charset="0"/>
                <a:cs typeface="Khmer OS Battambang-Kh Auto" panose="02000500000000020004" pitchFamily="2" charset="0"/>
              </a:rPr>
              <a:t>32-bits Micro-Controller </a:t>
            </a:r>
            <a:r>
              <a:rPr lang="km-KH" spc="-40" dirty="0">
                <a:latin typeface="Times New Roman" panose="02020603050405020304" pitchFamily="18" charset="0"/>
                <a:ea typeface="Calibri" panose="020F0502020204030204" pitchFamily="34" charset="0"/>
                <a:cs typeface="Khmer OS Battambang-Kh Auto" panose="02000500000000020004" pitchFamily="2" charset="0"/>
              </a:rPr>
              <a:t>ផលិតដោយក្រុមហ៊ុន </a:t>
            </a:r>
            <a:r>
              <a:rPr lang="en-US" spc="-40" dirty="0">
                <a:latin typeface="Times New Roman" panose="02020603050405020304" pitchFamily="18" charset="0"/>
                <a:ea typeface="Calibri" panose="020F0502020204030204" pitchFamily="34" charset="0"/>
                <a:cs typeface="Khmer OS Battambang-Kh Auto" panose="02000500000000020004" pitchFamily="2" charset="0"/>
              </a:rPr>
              <a:t>STMicroelectronics </a:t>
            </a:r>
            <a:r>
              <a:rPr lang="km-KH" spc="-40" dirty="0">
                <a:latin typeface="Times New Roman" panose="02020603050405020304" pitchFamily="18" charset="0"/>
                <a:ea typeface="Calibri" panose="020F0502020204030204" pitchFamily="34" charset="0"/>
                <a:cs typeface="Khmer OS Battambang-Kh Auto" panose="02000500000000020004" pitchFamily="2" charset="0"/>
              </a:rPr>
              <a:t>ដែលចែកចេញជាច្រើន</a:t>
            </a:r>
            <a:r>
              <a:rPr lang="en-US" spc="-40" dirty="0">
                <a:latin typeface="Times New Roman" panose="02020603050405020304" pitchFamily="18" charset="0"/>
                <a:ea typeface="Calibri" panose="020F0502020204030204" pitchFamily="34" charset="0"/>
                <a:cs typeface="Khmer OS Battambang-Kh Auto" panose="02000500000000020004" pitchFamily="2" charset="0"/>
              </a:rPr>
              <a:t> series </a:t>
            </a:r>
            <a:r>
              <a:rPr lang="km-KH" spc="-40" dirty="0">
                <a:latin typeface="Times New Roman" panose="02020603050405020304" pitchFamily="18" charset="0"/>
                <a:ea typeface="Calibri" panose="020F0502020204030204" pitchFamily="34" charset="0"/>
                <a:cs typeface="Khmer OS Battambang-Kh Auto" panose="02000500000000020004" pitchFamily="2" charset="0"/>
              </a:rPr>
              <a:t>ដូចជា </a:t>
            </a:r>
            <a:r>
              <a:rPr lang="en-US" spc="-40" dirty="0">
                <a:latin typeface="Times New Roman" panose="02020603050405020304" pitchFamily="18" charset="0"/>
                <a:ea typeface="Calibri" panose="020F0502020204030204" pitchFamily="34" charset="0"/>
                <a:cs typeface="Khmer OS Battambang-Kh Auto" panose="02000500000000020004" pitchFamily="2" charset="0"/>
              </a:rPr>
              <a:t>F0, F1, F2, F3, F4, F7, H7 </a:t>
            </a:r>
            <a:r>
              <a:rPr lang="km-KH" spc="-40" dirty="0">
                <a:latin typeface="Times New Roman" panose="02020603050405020304" pitchFamily="18" charset="0"/>
                <a:ea typeface="Calibri" panose="020F0502020204030204" pitchFamily="34" charset="0"/>
                <a:cs typeface="Khmer OS Battambang-Kh Auto" panose="02000500000000020004" pitchFamily="2" charset="0"/>
              </a:rPr>
              <a:t>ជាដើម។ នៅក្នុងការប្រើប្រាស់របស់យើងគឺយើងជ្រើសរើស </a:t>
            </a:r>
            <a:r>
              <a:rPr lang="en-US" spc="-40" dirty="0">
                <a:latin typeface="Times New Roman" panose="02020603050405020304" pitchFamily="18" charset="0"/>
                <a:ea typeface="Calibri" panose="020F0502020204030204" pitchFamily="34" charset="0"/>
                <a:cs typeface="Khmer OS Battambang-Kh Auto" panose="02000500000000020004" pitchFamily="2" charset="0"/>
              </a:rPr>
              <a:t>STM32F405 (F4 series) </a:t>
            </a:r>
            <a:r>
              <a:rPr lang="km-KH" spc="-40" dirty="0">
                <a:latin typeface="Times New Roman" panose="02020603050405020304" pitchFamily="18" charset="0"/>
                <a:ea typeface="Calibri" panose="020F0502020204030204" pitchFamily="34" charset="0"/>
                <a:cs typeface="Khmer OS Battambang-Kh Auto" panose="02000500000000020004" pitchFamily="2" charset="0"/>
              </a:rPr>
              <a:t>ដែលផ្អែកលើ </a:t>
            </a:r>
            <a:r>
              <a:rPr lang="en-US" spc="-40" dirty="0">
                <a:latin typeface="Times New Roman" panose="02020603050405020304" pitchFamily="18" charset="0"/>
                <a:ea typeface="Calibri" panose="020F0502020204030204" pitchFamily="34" charset="0"/>
                <a:cs typeface="Khmer OS Battambang-Kh Auto" panose="02000500000000020004" pitchFamily="2" charset="0"/>
              </a:rPr>
              <a:t>high-performance Arm® Cortex®-M4 32-bit </a:t>
            </a:r>
            <a:r>
              <a:rPr lang="km-KH" spc="-40" dirty="0">
                <a:latin typeface="Times New Roman" panose="02020603050405020304" pitchFamily="18" charset="0"/>
                <a:ea typeface="Calibri" panose="020F0502020204030204" pitchFamily="34" charset="0"/>
                <a:cs typeface="Khmer OS Battambang-Kh Auto" panose="02000500000000020004" pitchFamily="2" charset="0"/>
              </a:rPr>
              <a:t>មាន</a:t>
            </a:r>
            <a:r>
              <a:rPr lang="en-US" spc="-40" dirty="0">
                <a:latin typeface="Times New Roman" panose="02020603050405020304" pitchFamily="18" charset="0"/>
                <a:ea typeface="Calibri" panose="020F0502020204030204" pitchFamily="34" charset="0"/>
                <a:cs typeface="Khmer OS Battambang-Kh Auto" panose="02000500000000020004" pitchFamily="2" charset="0"/>
              </a:rPr>
              <a:t> clock speed </a:t>
            </a:r>
            <a:r>
              <a:rPr lang="km-KH" spc="-40" dirty="0">
                <a:latin typeface="Times New Roman" panose="02020603050405020304" pitchFamily="18" charset="0"/>
                <a:ea typeface="Calibri" panose="020F0502020204030204" pitchFamily="34" charset="0"/>
                <a:cs typeface="Khmer OS Battambang-Kh Auto" panose="02000500000000020004" pitchFamily="2" charset="0"/>
              </a:rPr>
              <a:t>រហូតដល់ </a:t>
            </a:r>
            <a:r>
              <a:rPr lang="en-US" spc="-40" dirty="0">
                <a:latin typeface="Times New Roman" panose="02020603050405020304" pitchFamily="18" charset="0"/>
                <a:ea typeface="Calibri" panose="020F0502020204030204" pitchFamily="34" charset="0"/>
                <a:cs typeface="Khmer OS Battambang-Kh Auto" panose="02000500000000020004" pitchFamily="2" charset="0"/>
              </a:rPr>
              <a:t>168 MHz </a:t>
            </a:r>
            <a:r>
              <a:rPr lang="km-KH" spc="-40" dirty="0">
                <a:latin typeface="Times New Roman" panose="02020603050405020304" pitchFamily="18" charset="0"/>
                <a:ea typeface="Calibri" panose="020F0502020204030204" pitchFamily="34" charset="0"/>
                <a:cs typeface="Khmer OS Battambang-Kh Auto" panose="02000500000000020004" pitchFamily="2" charset="0"/>
              </a:rPr>
              <a:t>។</a:t>
            </a:r>
            <a:r>
              <a:rPr lang="en-US" spc="-40" dirty="0">
                <a:latin typeface="Times New Roman" panose="02020603050405020304" pitchFamily="18" charset="0"/>
                <a:ea typeface="Calibri" panose="020F0502020204030204" pitchFamily="34" charset="0"/>
                <a:cs typeface="Khmer OS Battambang-Kh Auto" panose="02000500000000020004" pitchFamily="2" charset="0"/>
              </a:rPr>
              <a:t> </a:t>
            </a:r>
            <a:endParaRPr lang="en-US" dirty="0">
              <a:latin typeface="Khmer OS Battambang" panose="02000500000000020004" pitchFamily="2" charset="0"/>
              <a:cs typeface="Khmer OS Battambang" panose="020005000000000200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A73D3B-A184-4F6A-BBD9-4ADF2BE774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0651" y="441891"/>
            <a:ext cx="3778700" cy="394664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4352611-E6C3-4C08-A105-9BFE54641475}"/>
              </a:ext>
            </a:extLst>
          </p:cNvPr>
          <p:cNvSpPr txBox="1"/>
          <p:nvPr/>
        </p:nvSpPr>
        <p:spPr>
          <a:xfrm>
            <a:off x="5503689" y="4424610"/>
            <a:ext cx="24201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m-KH" sz="12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រូបភាពទី</a:t>
            </a:r>
            <a:r>
              <a:rPr lang="en-US" sz="12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km-KH" sz="1200" dirty="0">
                <a:latin typeface="Times New Roman" panose="02020603050405020304" pitchFamily="18" charset="0"/>
                <a:cs typeface="Khmer OS Battambang" panose="02000500000000020004" pitchFamily="2" charset="0"/>
              </a:rPr>
              <a:t>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STM32 MCUs series </a:t>
            </a:r>
          </a:p>
        </p:txBody>
      </p:sp>
    </p:spTree>
    <p:extLst>
      <p:ext uri="{BB962C8B-B14F-4D97-AF65-F5344CB8AC3E}">
        <p14:creationId xmlns:p14="http://schemas.microsoft.com/office/powerpoint/2010/main" val="177356936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6ACB9D6-41AC-43EF-ADF2-D9545AC045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0378" y="261313"/>
            <a:ext cx="359572" cy="361156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09ADA68-AC9D-49D9-98A6-E820F0259905}"/>
              </a:ext>
            </a:extLst>
          </p:cNvPr>
          <p:cNvSpPr txBox="1"/>
          <p:nvPr/>
        </p:nvSpPr>
        <p:spPr>
          <a:xfrm>
            <a:off x="264050" y="346977"/>
            <a:ext cx="5298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MCU selection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2B0EAF-34DD-490D-808E-56A7B26B3488}"/>
              </a:ext>
            </a:extLst>
          </p:cNvPr>
          <p:cNvSpPr txBox="1"/>
          <p:nvPr/>
        </p:nvSpPr>
        <p:spPr>
          <a:xfrm>
            <a:off x="506710" y="848959"/>
            <a:ext cx="1176219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8080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ESP32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B5849F-F8E0-C104-850C-6CD35BD86F3D}"/>
              </a:ext>
            </a:extLst>
          </p:cNvPr>
          <p:cNvSpPr txBox="1"/>
          <p:nvPr/>
        </p:nvSpPr>
        <p:spPr>
          <a:xfrm>
            <a:off x="443836" y="4668729"/>
            <a:ext cx="20707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m-KH" sz="10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ប្រព័ន្ធគ្រប់គ្រងថាមពលអគ្គិសនីឆ្លាតវៃ </a:t>
            </a:r>
            <a:endParaRPr lang="en-US" sz="1000" dirty="0">
              <a:latin typeface="Khmer OS Battambang" panose="02000500000000020004" pitchFamily="2" charset="0"/>
              <a:cs typeface="Khmer OS Battambang" panose="02000500000000020004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BE2A22-C1BC-656D-8621-3CB31DCFC7FF}"/>
              </a:ext>
            </a:extLst>
          </p:cNvPr>
          <p:cNvSpPr txBox="1"/>
          <p:nvPr/>
        </p:nvSpPr>
        <p:spPr>
          <a:xfrm>
            <a:off x="7831729" y="4704082"/>
            <a:ext cx="9749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kern="1200" dirty="0">
                <a:solidFill>
                  <a:srgbClr val="080808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B’EcE17-5A</a:t>
            </a:r>
            <a:r>
              <a:rPr lang="en-US" sz="1000" kern="1200" baseline="-25000" dirty="0">
                <a:solidFill>
                  <a:srgbClr val="080808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14</a:t>
            </a:r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18AA97A-E3D2-4231-B2C6-EAD79BCDF5C2}"/>
              </a:ext>
            </a:extLst>
          </p:cNvPr>
          <p:cNvSpPr txBox="1"/>
          <p:nvPr/>
        </p:nvSpPr>
        <p:spPr>
          <a:xfrm>
            <a:off x="701445" y="1294529"/>
            <a:ext cx="8046477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800" spc="-40" dirty="0">
                <a:latin typeface="Times New Roman" panose="02020603050405020304" pitchFamily="18" charset="0"/>
                <a:ea typeface="Calibri" panose="020F0502020204030204" pitchFamily="34" charset="0"/>
                <a:cs typeface="Khmer OS Battambang-Kh Auto" panose="02000500000000020004" pitchFamily="2" charset="0"/>
              </a:rPr>
              <a:t>ESP32 </a:t>
            </a:r>
            <a:r>
              <a:rPr lang="km-KH" sz="1800" spc="-40" dirty="0">
                <a:latin typeface="Times New Roman" panose="02020603050405020304" pitchFamily="18" charset="0"/>
                <a:ea typeface="Calibri" panose="020F0502020204030204" pitchFamily="34" charset="0"/>
                <a:cs typeface="Khmer OS Battambang-Kh Auto" panose="02000500000000020004" pitchFamily="2" charset="0"/>
              </a:rPr>
              <a:t>គឺជា</a:t>
            </a:r>
            <a:r>
              <a:rPr lang="en-US" sz="1800" spc="-40" dirty="0">
                <a:latin typeface="Times New Roman" panose="02020603050405020304" pitchFamily="18" charset="0"/>
                <a:ea typeface="Calibri" panose="020F0502020204030204" pitchFamily="34" charset="0"/>
                <a:cs typeface="Khmer OS Battambang-Kh Auto" panose="02000500000000020004" pitchFamily="2" charset="0"/>
              </a:rPr>
              <a:t> 32-bit Microcontrollers </a:t>
            </a:r>
            <a:r>
              <a:rPr lang="km-KH" sz="1800" spc="-40" dirty="0">
                <a:latin typeface="Times New Roman" panose="02020603050405020304" pitchFamily="18" charset="0"/>
                <a:ea typeface="Calibri" panose="020F0502020204030204" pitchFamily="34" charset="0"/>
                <a:cs typeface="Khmer OS Battambang-Kh Auto" panose="02000500000000020004" pitchFamily="2" charset="0"/>
              </a:rPr>
              <a:t>ដែលគេនិយមប្រើប្រាស់ក្នុងគម្រោង </a:t>
            </a:r>
            <a:r>
              <a:rPr lang="en-US" sz="1800" spc="-40" dirty="0">
                <a:latin typeface="Times New Roman" panose="02020603050405020304" pitchFamily="18" charset="0"/>
                <a:ea typeface="Calibri" panose="020F0502020204030204" pitchFamily="34" charset="0"/>
                <a:cs typeface="Khmer OS Battambang-Kh Auto" panose="02000500000000020004" pitchFamily="2" charset="0"/>
              </a:rPr>
              <a:t>IoT </a:t>
            </a:r>
            <a:r>
              <a:rPr lang="km-KH" sz="1800" spc="-40" dirty="0">
                <a:latin typeface="Times New Roman" panose="02020603050405020304" pitchFamily="18" charset="0"/>
                <a:ea typeface="Calibri" panose="020F0502020204030204" pitchFamily="34" charset="0"/>
                <a:cs typeface="Khmer OS Battambang-Kh Auto" panose="02000500000000020004" pitchFamily="2" charset="0"/>
              </a:rPr>
              <a:t>ដោយសារតែវាមានភ្ជាប់មកជាមួយ </a:t>
            </a:r>
            <a:r>
              <a:rPr lang="en-US" sz="1800" spc="-40" dirty="0">
                <a:latin typeface="Times New Roman" panose="02020603050405020304" pitchFamily="18" charset="0"/>
                <a:ea typeface="Calibri" panose="020F0502020204030204" pitchFamily="34" charset="0"/>
                <a:cs typeface="Khmer OS Battambang-Kh Auto" panose="02000500000000020004" pitchFamily="2" charset="0"/>
              </a:rPr>
              <a:t>Wi-Fi </a:t>
            </a:r>
            <a:r>
              <a:rPr lang="km-KH" sz="1800" spc="-40" dirty="0">
                <a:latin typeface="Times New Roman" panose="02020603050405020304" pitchFamily="18" charset="0"/>
                <a:ea typeface="Calibri" panose="020F0502020204030204" pitchFamily="34" charset="0"/>
                <a:cs typeface="Khmer OS Battambang-Kh Auto" panose="02000500000000020004" pitchFamily="2" charset="0"/>
              </a:rPr>
              <a:t>និង </a:t>
            </a:r>
            <a:r>
              <a:rPr lang="en-US" sz="1800" spc="-40" dirty="0">
                <a:latin typeface="Times New Roman" panose="02020603050405020304" pitchFamily="18" charset="0"/>
                <a:ea typeface="Calibri" panose="020F0502020204030204" pitchFamily="34" charset="0"/>
                <a:cs typeface="Khmer OS Battambang-Kh Auto" panose="02000500000000020004" pitchFamily="2" charset="0"/>
              </a:rPr>
              <a:t>Bluetooth</a:t>
            </a:r>
            <a:r>
              <a:rPr lang="km-KH" sz="1800" spc="-40" dirty="0">
                <a:latin typeface="Times New Roman" panose="02020603050405020304" pitchFamily="18" charset="0"/>
                <a:ea typeface="Calibri" panose="020F0502020204030204" pitchFamily="34" charset="0"/>
                <a:cs typeface="Khmer OS Battambang-Kh Auto" panose="02000500000000020004" pitchFamily="2" charset="0"/>
              </a:rPr>
              <a:t>​ ដែលបង្កឪ្យមានភាពងាយស្រួលក្នុងការធ្វើទំនាក់ទំនង </a:t>
            </a:r>
            <a:r>
              <a:rPr lang="en-US" sz="1800" spc="-40" dirty="0">
                <a:latin typeface="Times New Roman" panose="02020603050405020304" pitchFamily="18" charset="0"/>
                <a:ea typeface="Calibri" panose="020F0502020204030204" pitchFamily="34" charset="0"/>
                <a:cs typeface="Khmer OS Battambang-Kh Auto" panose="02000500000000020004" pitchFamily="2" charset="0"/>
              </a:rPr>
              <a:t>Data </a:t>
            </a:r>
            <a:r>
              <a:rPr lang="km-KH" sz="1800" spc="-40" dirty="0">
                <a:latin typeface="Times New Roman" panose="02020603050405020304" pitchFamily="18" charset="0"/>
                <a:ea typeface="Calibri" panose="020F0502020204030204" pitchFamily="34" charset="0"/>
                <a:cs typeface="Khmer OS Battambang-Kh Auto" panose="02000500000000020004" pitchFamily="2" charset="0"/>
              </a:rPr>
              <a:t>ដោយមិនប្រើខ្សែ (</a:t>
            </a:r>
            <a:r>
              <a:rPr lang="en-US" sz="1800" spc="-40" dirty="0">
                <a:latin typeface="Times New Roman" panose="02020603050405020304" pitchFamily="18" charset="0"/>
                <a:ea typeface="Calibri" panose="020F0502020204030204" pitchFamily="34" charset="0"/>
                <a:cs typeface="Khmer OS Battambang-Kh Auto" panose="02000500000000020004" pitchFamily="2" charset="0"/>
              </a:rPr>
              <a:t>Wireless Communication) </a:t>
            </a:r>
            <a:r>
              <a:rPr lang="km-KH" sz="1800" spc="-40" dirty="0">
                <a:latin typeface="Times New Roman" panose="02020603050405020304" pitchFamily="18" charset="0"/>
                <a:ea typeface="Calibri" panose="020F0502020204030204" pitchFamily="34" charset="0"/>
                <a:cs typeface="Khmer OS Battambang-Kh Auto" panose="02000500000000020004" pitchFamily="2" charset="0"/>
              </a:rPr>
              <a:t>។</a:t>
            </a:r>
            <a:endParaRPr lang="en-US" sz="1800" dirty="0">
              <a:latin typeface="Khmer OS Battambang" panose="02000500000000020004" pitchFamily="2" charset="0"/>
              <a:cs typeface="Khmer OS Battambang" panose="02000500000000020004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4352611-E6C3-4C08-A105-9BFE54641475}"/>
              </a:ext>
            </a:extLst>
          </p:cNvPr>
          <p:cNvSpPr txBox="1"/>
          <p:nvPr/>
        </p:nvSpPr>
        <p:spPr>
          <a:xfrm>
            <a:off x="4061185" y="4514840"/>
            <a:ext cx="24201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m-KH" sz="12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រូបភាពទី</a:t>
            </a:r>
            <a:r>
              <a:rPr lang="en-US" sz="12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km-KH" sz="1200" dirty="0">
                <a:latin typeface="Times New Roman" panose="02020603050405020304" pitchFamily="18" charset="0"/>
                <a:cs typeface="Khmer OS Battambang" panose="02000500000000020004" pitchFamily="2" charset="0"/>
              </a:rPr>
              <a:t>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ESP32 MCU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399E385-4D23-4BA0-8A73-D2126C9A863F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1083" y="2633357"/>
            <a:ext cx="5213985" cy="180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59944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6ACB9D6-41AC-43EF-ADF2-D9545AC045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0378" y="261313"/>
            <a:ext cx="359572" cy="361156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09ADA68-AC9D-49D9-98A6-E820F0259905}"/>
              </a:ext>
            </a:extLst>
          </p:cNvPr>
          <p:cNvSpPr txBox="1"/>
          <p:nvPr/>
        </p:nvSpPr>
        <p:spPr>
          <a:xfrm>
            <a:off x="264050" y="346977"/>
            <a:ext cx="5298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MCU selection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2B0EAF-34DD-490D-808E-56A7B26B3488}"/>
              </a:ext>
            </a:extLst>
          </p:cNvPr>
          <p:cNvSpPr txBox="1"/>
          <p:nvPr/>
        </p:nvSpPr>
        <p:spPr>
          <a:xfrm>
            <a:off x="506710" y="848959"/>
            <a:ext cx="1176219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8080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BL0910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B5849F-F8E0-C104-850C-6CD35BD86F3D}"/>
              </a:ext>
            </a:extLst>
          </p:cNvPr>
          <p:cNvSpPr txBox="1"/>
          <p:nvPr/>
        </p:nvSpPr>
        <p:spPr>
          <a:xfrm>
            <a:off x="443836" y="4668729"/>
            <a:ext cx="20707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m-KH" sz="10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ប្រព័ន្ធគ្រប់គ្រងថាមពលអគ្គិសនីឆ្លាតវៃ </a:t>
            </a:r>
            <a:endParaRPr lang="en-US" sz="1000" dirty="0">
              <a:latin typeface="Khmer OS Battambang" panose="02000500000000020004" pitchFamily="2" charset="0"/>
              <a:cs typeface="Khmer OS Battambang" panose="02000500000000020004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BE2A22-C1BC-656D-8621-3CB31DCFC7FF}"/>
              </a:ext>
            </a:extLst>
          </p:cNvPr>
          <p:cNvSpPr txBox="1"/>
          <p:nvPr/>
        </p:nvSpPr>
        <p:spPr>
          <a:xfrm>
            <a:off x="7831729" y="4704082"/>
            <a:ext cx="9749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kern="1200" dirty="0">
                <a:solidFill>
                  <a:srgbClr val="080808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B’EcE17-5A</a:t>
            </a:r>
            <a:r>
              <a:rPr lang="en-US" sz="1000" kern="1200" baseline="-25000" dirty="0">
                <a:solidFill>
                  <a:srgbClr val="080808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14</a:t>
            </a:r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18AA97A-E3D2-4231-B2C6-EAD79BCDF5C2}"/>
              </a:ext>
            </a:extLst>
          </p:cNvPr>
          <p:cNvSpPr txBox="1"/>
          <p:nvPr/>
        </p:nvSpPr>
        <p:spPr>
          <a:xfrm>
            <a:off x="506710" y="1334089"/>
            <a:ext cx="535217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pc="-40" dirty="0">
                <a:latin typeface="Times New Roman" panose="02020603050405020304" pitchFamily="18" charset="0"/>
                <a:ea typeface="Calibri" panose="020F0502020204030204" pitchFamily="34" charset="0"/>
                <a:cs typeface="Khmer OS Battambang-Kh Auto" panose="02000500000000020004" pitchFamily="2" charset="0"/>
              </a:rPr>
              <a:t>BL0910 </a:t>
            </a:r>
            <a:r>
              <a:rPr lang="km-KH" spc="-40" dirty="0">
                <a:latin typeface="Times New Roman" panose="02020603050405020304" pitchFamily="18" charset="0"/>
                <a:ea typeface="Calibri" panose="020F0502020204030204" pitchFamily="34" charset="0"/>
                <a:cs typeface="Khmer OS Battambang-Kh Auto" panose="02000500000000020004" pitchFamily="2" charset="0"/>
              </a:rPr>
              <a:t>គឺជា </a:t>
            </a:r>
            <a:r>
              <a:rPr lang="en-US" spc="-40" dirty="0">
                <a:latin typeface="Times New Roman" panose="02020603050405020304" pitchFamily="18" charset="0"/>
                <a:ea typeface="Calibri" panose="020F0502020204030204" pitchFamily="34" charset="0"/>
                <a:cs typeface="Khmer OS Battambang-Kh Auto" panose="02000500000000020004" pitchFamily="2" charset="0"/>
              </a:rPr>
              <a:t>built-in clock, temperature sensor Energy metering chip   </a:t>
            </a:r>
            <a:r>
              <a:rPr lang="km-KH" spc="-40" dirty="0">
                <a:latin typeface="Times New Roman" panose="02020603050405020304" pitchFamily="18" charset="0"/>
                <a:ea typeface="Calibri" panose="020F0502020204030204" pitchFamily="34" charset="0"/>
                <a:cs typeface="Khmer OS Battambang-Kh Auto" panose="02000500000000020004" pitchFamily="2" charset="0"/>
              </a:rPr>
              <a:t>ដែលអាចវាស់បានរហូតដល់ 10 </a:t>
            </a:r>
            <a:r>
              <a:rPr lang="en-US" spc="-40" dirty="0">
                <a:latin typeface="Times New Roman" panose="02020603050405020304" pitchFamily="18" charset="0"/>
                <a:ea typeface="Calibri" panose="020F0502020204030204" pitchFamily="34" charset="0"/>
                <a:cs typeface="Khmer OS Battambang-Kh Auto" panose="02000500000000020004" pitchFamily="2" charset="0"/>
              </a:rPr>
              <a:t>channel AC </a:t>
            </a:r>
            <a:r>
              <a:rPr lang="km-KH" spc="-40" dirty="0">
                <a:latin typeface="Times New Roman" panose="02020603050405020304" pitchFamily="18" charset="0"/>
                <a:ea typeface="Calibri" panose="020F0502020204030204" pitchFamily="34" charset="0"/>
                <a:cs typeface="Khmer OS Battambang-Kh Auto" panose="02000500000000020004" pitchFamily="2" charset="0"/>
              </a:rPr>
              <a:t>និង </a:t>
            </a:r>
            <a:r>
              <a:rPr lang="en-US" spc="-40" dirty="0">
                <a:latin typeface="Times New Roman" panose="02020603050405020304" pitchFamily="18" charset="0"/>
                <a:ea typeface="Calibri" panose="020F0502020204030204" pitchFamily="34" charset="0"/>
                <a:cs typeface="Khmer OS Battambang-Kh Auto" panose="02000500000000020004" pitchFamily="2" charset="0"/>
              </a:rPr>
              <a:t>DC energy metering </a:t>
            </a:r>
            <a:r>
              <a:rPr lang="km-KH" spc="-40" dirty="0">
                <a:latin typeface="Times New Roman" panose="02020603050405020304" pitchFamily="18" charset="0"/>
                <a:ea typeface="Calibri" panose="020F0502020204030204" pitchFamily="34" charset="0"/>
                <a:cs typeface="Khmer OS Battambang-Kh Auto" panose="02000500000000020004" pitchFamily="2" charset="0"/>
              </a:rPr>
              <a:t>ផ្សេងគ្នា ជាមួយនិង </a:t>
            </a:r>
            <a:r>
              <a:rPr lang="en-US" spc="-40" dirty="0">
                <a:latin typeface="Times New Roman" panose="02020603050405020304" pitchFamily="18" charset="0"/>
                <a:ea typeface="Calibri" panose="020F0502020204030204" pitchFamily="34" charset="0"/>
                <a:cs typeface="Khmer OS Battambang-Kh Auto" panose="02000500000000020004" pitchFamily="2" charset="0"/>
              </a:rPr>
              <a:t>Sigma-Delta ADCs method </a:t>
            </a:r>
            <a:r>
              <a:rPr lang="km-KH" spc="-40" dirty="0">
                <a:latin typeface="Times New Roman" panose="02020603050405020304" pitchFamily="18" charset="0"/>
                <a:ea typeface="Calibri" panose="020F0502020204030204" pitchFamily="34" charset="0"/>
                <a:cs typeface="Khmer OS Battambang-Kh Auto" panose="02000500000000020004" pitchFamily="2" charset="0"/>
              </a:rPr>
              <a:t>ដែលអាចផ្តល់នូវប្រសិទ្ធ និង </a:t>
            </a:r>
            <a:r>
              <a:rPr lang="en-US" spc="-40" dirty="0">
                <a:latin typeface="Times New Roman" panose="02020603050405020304" pitchFamily="18" charset="0"/>
                <a:ea typeface="Calibri" panose="020F0502020204030204" pitchFamily="34" charset="0"/>
                <a:cs typeface="Khmer OS Battambang-Kh Auto" panose="02000500000000020004" pitchFamily="2" charset="0"/>
              </a:rPr>
              <a:t>accuracy </a:t>
            </a:r>
            <a:r>
              <a:rPr lang="km-KH" spc="-40" dirty="0">
                <a:latin typeface="Times New Roman" panose="02020603050405020304" pitchFamily="18" charset="0"/>
                <a:ea typeface="Calibri" panose="020F0502020204030204" pitchFamily="34" charset="0"/>
                <a:cs typeface="Khmer OS Battambang-Kh Auto" panose="02000500000000020004" pitchFamily="2" charset="0"/>
              </a:rPr>
              <a:t>ខ្ពស់ ។ </a:t>
            </a:r>
            <a:r>
              <a:rPr lang="en-US" spc="-40" dirty="0">
                <a:latin typeface="Times New Roman" panose="02020603050405020304" pitchFamily="18" charset="0"/>
                <a:ea typeface="Calibri" panose="020F0502020204030204" pitchFamily="34" charset="0"/>
                <a:cs typeface="Khmer OS Battambang-Kh Auto" panose="02000500000000020004" pitchFamily="2" charset="0"/>
              </a:rPr>
              <a:t>BL0910 </a:t>
            </a:r>
            <a:r>
              <a:rPr lang="km-KH" spc="-40" dirty="0">
                <a:latin typeface="Times New Roman" panose="02020603050405020304" pitchFamily="18" charset="0"/>
                <a:ea typeface="Calibri" panose="020F0502020204030204" pitchFamily="34" charset="0"/>
                <a:cs typeface="Khmer OS Battambang-Kh Auto" panose="02000500000000020004" pitchFamily="2" charset="0"/>
              </a:rPr>
              <a:t>គឺអាចវាស់ </a:t>
            </a:r>
            <a:r>
              <a:rPr lang="en-US" spc="-40" dirty="0">
                <a:latin typeface="Times New Roman" panose="02020603050405020304" pitchFamily="18" charset="0"/>
                <a:ea typeface="Calibri" panose="020F0502020204030204" pitchFamily="34" charset="0"/>
                <a:cs typeface="Khmer OS Battambang-Kh Auto" panose="02000500000000020004" pitchFamily="2" charset="0"/>
              </a:rPr>
              <a:t>parameters </a:t>
            </a:r>
            <a:r>
              <a:rPr lang="km-KH" spc="-40" dirty="0">
                <a:latin typeface="Times New Roman" panose="02020603050405020304" pitchFamily="18" charset="0"/>
                <a:ea typeface="Calibri" panose="020F0502020204030204" pitchFamily="34" charset="0"/>
                <a:cs typeface="Khmer OS Battambang-Kh Auto" panose="02000500000000020004" pitchFamily="2" charset="0"/>
              </a:rPr>
              <a:t>ផ្សេងទៀតដូចជា៖ </a:t>
            </a:r>
            <a:r>
              <a:rPr lang="en-US" spc="-40" dirty="0">
                <a:latin typeface="Times New Roman" panose="02020603050405020304" pitchFamily="18" charset="0"/>
                <a:ea typeface="Calibri" panose="020F0502020204030204" pitchFamily="34" charset="0"/>
                <a:cs typeface="Khmer OS Battambang-Kh Auto" panose="02000500000000020004" pitchFamily="2" charset="0"/>
              </a:rPr>
              <a:t>voltage, current, active power, active electric energy </a:t>
            </a:r>
            <a:r>
              <a:rPr lang="km-KH" spc="-40" dirty="0">
                <a:latin typeface="Times New Roman" panose="02020603050405020304" pitchFamily="18" charset="0"/>
                <a:ea typeface="Calibri" panose="020F0502020204030204" pitchFamily="34" charset="0"/>
                <a:cs typeface="Khmer OS Battambang-Kh Auto" panose="02000500000000020004" pitchFamily="2" charset="0"/>
              </a:rPr>
              <a:t>ជាដើម ហើយថែមទាំងអាចបញ្ចេញ </a:t>
            </a:r>
            <a:r>
              <a:rPr lang="en-US" spc="-40" dirty="0">
                <a:latin typeface="Times New Roman" panose="02020603050405020304" pitchFamily="18" charset="0"/>
                <a:ea typeface="Calibri" panose="020F0502020204030204" pitchFamily="34" charset="0"/>
                <a:cs typeface="Khmer OS Battambang-Kh Auto" panose="02000500000000020004" pitchFamily="2" charset="0"/>
              </a:rPr>
              <a:t>output </a:t>
            </a:r>
            <a:r>
              <a:rPr lang="km-KH" spc="-40" dirty="0">
                <a:latin typeface="Times New Roman" panose="02020603050405020304" pitchFamily="18" charset="0"/>
                <a:ea typeface="Calibri" panose="020F0502020204030204" pitchFamily="34" charset="0"/>
                <a:cs typeface="Khmer OS Battambang-Kh Auto" panose="02000500000000020004" pitchFamily="2" charset="0"/>
              </a:rPr>
              <a:t>តាមរយៈ </a:t>
            </a:r>
            <a:r>
              <a:rPr lang="en-US" spc="-40" dirty="0">
                <a:latin typeface="Times New Roman" panose="02020603050405020304" pitchFamily="18" charset="0"/>
                <a:ea typeface="Calibri" panose="020F0502020204030204" pitchFamily="34" charset="0"/>
                <a:cs typeface="Khmer OS Battambang-Kh Auto" panose="02000500000000020004" pitchFamily="2" charset="0"/>
              </a:rPr>
              <a:t>UART </a:t>
            </a:r>
            <a:r>
              <a:rPr lang="km-KH" spc="-40" dirty="0">
                <a:latin typeface="Times New Roman" panose="02020603050405020304" pitchFamily="18" charset="0"/>
                <a:ea typeface="Calibri" panose="020F0502020204030204" pitchFamily="34" charset="0"/>
                <a:cs typeface="Khmer OS Battambang-Kh Auto" panose="02000500000000020004" pitchFamily="2" charset="0"/>
              </a:rPr>
              <a:t>និង </a:t>
            </a:r>
            <a:r>
              <a:rPr lang="en-US" spc="-40" dirty="0">
                <a:latin typeface="Times New Roman" panose="02020603050405020304" pitchFamily="18" charset="0"/>
                <a:ea typeface="Calibri" panose="020F0502020204030204" pitchFamily="34" charset="0"/>
                <a:cs typeface="Khmer OS Battambang-Kh Auto" panose="02000500000000020004" pitchFamily="2" charset="0"/>
              </a:rPr>
              <a:t>high speed SPI interface </a:t>
            </a:r>
            <a:r>
              <a:rPr lang="km-KH" spc="-40" dirty="0">
                <a:latin typeface="Times New Roman" panose="02020603050405020304" pitchFamily="18" charset="0"/>
                <a:ea typeface="Calibri" panose="020F0502020204030204" pitchFamily="34" charset="0"/>
                <a:cs typeface="Khmer OS Battambang-Kh Auto" panose="02000500000000020004" pitchFamily="2" charset="0"/>
              </a:rPr>
              <a:t>សាកសមសម្រាប់ </a:t>
            </a:r>
            <a:r>
              <a:rPr lang="en-US" spc="-40" dirty="0">
                <a:latin typeface="Times New Roman" panose="02020603050405020304" pitchFamily="18" charset="0"/>
                <a:ea typeface="Calibri" panose="020F0502020204030204" pitchFamily="34" charset="0"/>
                <a:cs typeface="Khmer OS Battambang-Kh Auto" panose="02000500000000020004" pitchFamily="2" charset="0"/>
              </a:rPr>
              <a:t>IoT application </a:t>
            </a:r>
            <a:r>
              <a:rPr lang="km-KH" spc="-40" dirty="0">
                <a:latin typeface="Times New Roman" panose="02020603050405020304" pitchFamily="18" charset="0"/>
                <a:ea typeface="Calibri" panose="020F0502020204030204" pitchFamily="34" charset="0"/>
                <a:cs typeface="Khmer OS Battambang-Kh Auto" panose="02000500000000020004" pitchFamily="2" charset="0"/>
              </a:rPr>
              <a:t>ក្នុងការធ្វើ </a:t>
            </a:r>
            <a:r>
              <a:rPr lang="en-US" spc="-40" dirty="0">
                <a:latin typeface="Times New Roman" panose="02020603050405020304" pitchFamily="18" charset="0"/>
                <a:ea typeface="Calibri" panose="020F0502020204030204" pitchFamily="34" charset="0"/>
                <a:cs typeface="Khmer OS Battambang-Kh Auto" panose="02000500000000020004" pitchFamily="2" charset="0"/>
              </a:rPr>
              <a:t>multi-channel electricity data collection </a:t>
            </a:r>
            <a:r>
              <a:rPr lang="km-KH" spc="-40" dirty="0">
                <a:latin typeface="Times New Roman" panose="02020603050405020304" pitchFamily="18" charset="0"/>
                <a:ea typeface="Calibri" panose="020F0502020204030204" pitchFamily="34" charset="0"/>
                <a:cs typeface="Khmer OS Battambang-Kh Auto" panose="02000500000000020004" pitchFamily="2" charset="0"/>
              </a:rPr>
              <a:t>និង </a:t>
            </a:r>
            <a:r>
              <a:rPr lang="en-US" spc="-40" dirty="0">
                <a:latin typeface="Times New Roman" panose="02020603050405020304" pitchFamily="18" charset="0"/>
                <a:ea typeface="Calibri" panose="020F0502020204030204" pitchFamily="34" charset="0"/>
                <a:cs typeface="Khmer OS Battambang-Kh Auto" panose="02000500000000020004" pitchFamily="2" charset="0"/>
              </a:rPr>
              <a:t>monitoring</a:t>
            </a:r>
            <a:r>
              <a:rPr lang="km-KH" spc="-40" dirty="0">
                <a:latin typeface="Times New Roman" panose="02020603050405020304" pitchFamily="18" charset="0"/>
                <a:ea typeface="Calibri" panose="020F0502020204030204" pitchFamily="34" charset="0"/>
                <a:cs typeface="Khmer OS Battambang-Kh Auto" panose="02000500000000020004" pitchFamily="2" charset="0"/>
              </a:rPr>
              <a:t>។</a:t>
            </a:r>
            <a:endParaRPr lang="en-US" dirty="0">
              <a:latin typeface="Khmer OS Battambang" panose="02000500000000020004" pitchFamily="2" charset="0"/>
              <a:cs typeface="Khmer OS Battambang" panose="02000500000000020004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4352611-E6C3-4C08-A105-9BFE54641475}"/>
              </a:ext>
            </a:extLst>
          </p:cNvPr>
          <p:cNvSpPr txBox="1"/>
          <p:nvPr/>
        </p:nvSpPr>
        <p:spPr>
          <a:xfrm>
            <a:off x="6012247" y="4063220"/>
            <a:ext cx="28677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m-KH" sz="12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រូបភាពទី</a:t>
            </a:r>
            <a:r>
              <a:rPr lang="en-US" sz="12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km-KH" sz="1200" dirty="0">
                <a:latin typeface="Times New Roman" panose="02020603050405020304" pitchFamily="18" charset="0"/>
                <a:cs typeface="Khmer OS Battambang" panose="02000500000000020004" pitchFamily="2" charset="0"/>
              </a:rPr>
              <a:t>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BL0910 system block diagram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02E59DE-A41B-4A3C-9B0E-8EADE6435263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29" t="4653"/>
          <a:stretch/>
        </p:blipFill>
        <p:spPr>
          <a:xfrm>
            <a:off x="5977142" y="1067687"/>
            <a:ext cx="2902808" cy="2914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36647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6ACB9D6-41AC-43EF-ADF2-D9545AC045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0378" y="261313"/>
            <a:ext cx="359572" cy="361156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09ADA68-AC9D-49D9-98A6-E820F0259905}"/>
              </a:ext>
            </a:extLst>
          </p:cNvPr>
          <p:cNvSpPr txBox="1"/>
          <p:nvPr/>
        </p:nvSpPr>
        <p:spPr>
          <a:xfrm>
            <a:off x="264050" y="346977"/>
            <a:ext cx="5298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Component selection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2B0EAF-34DD-490D-808E-56A7B26B3488}"/>
              </a:ext>
            </a:extLst>
          </p:cNvPr>
          <p:cNvSpPr txBox="1"/>
          <p:nvPr/>
        </p:nvSpPr>
        <p:spPr>
          <a:xfrm>
            <a:off x="506710" y="848959"/>
            <a:ext cx="1176219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8080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BL0910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B5849F-F8E0-C104-850C-6CD35BD86F3D}"/>
              </a:ext>
            </a:extLst>
          </p:cNvPr>
          <p:cNvSpPr txBox="1"/>
          <p:nvPr/>
        </p:nvSpPr>
        <p:spPr>
          <a:xfrm>
            <a:off x="443836" y="4668729"/>
            <a:ext cx="20707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m-KH" sz="10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ប្រព័ន្ធគ្រប់គ្រងថាមពលអគ្គិសនីឆ្លាតវៃ </a:t>
            </a:r>
            <a:endParaRPr lang="en-US" sz="1000" dirty="0">
              <a:latin typeface="Khmer OS Battambang" panose="02000500000000020004" pitchFamily="2" charset="0"/>
              <a:cs typeface="Khmer OS Battambang" panose="02000500000000020004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BE2A22-C1BC-656D-8621-3CB31DCFC7FF}"/>
              </a:ext>
            </a:extLst>
          </p:cNvPr>
          <p:cNvSpPr txBox="1"/>
          <p:nvPr/>
        </p:nvSpPr>
        <p:spPr>
          <a:xfrm>
            <a:off x="7831729" y="4704082"/>
            <a:ext cx="9749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kern="1200" dirty="0">
                <a:solidFill>
                  <a:srgbClr val="080808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B’EcE17-5A</a:t>
            </a:r>
            <a:r>
              <a:rPr lang="en-US" sz="1000" kern="1200" baseline="-25000" dirty="0">
                <a:solidFill>
                  <a:srgbClr val="080808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14</a:t>
            </a:r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618B3E7-13D6-4D44-A188-F8E80849C27B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710" y="1370480"/>
            <a:ext cx="2994415" cy="283967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484C746-15B8-4582-8F4A-C82FAAFB22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01125" y="1370480"/>
            <a:ext cx="1799461" cy="208446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B6B027B-3BD4-47B6-BCC2-1246814B9A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03756" y="1378198"/>
            <a:ext cx="2814628" cy="206903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31C9ED4-F0B8-449F-9595-FC711D1B5ED0}"/>
              </a:ext>
            </a:extLst>
          </p:cNvPr>
          <p:cNvSpPr txBox="1"/>
          <p:nvPr/>
        </p:nvSpPr>
        <p:spPr>
          <a:xfrm>
            <a:off x="6050793" y="3574759"/>
            <a:ext cx="27558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HPT225A-G: Voltage Sense Transformer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8D9792B-EA72-4C5A-BA45-080A823900C4}"/>
              </a:ext>
            </a:extLst>
          </p:cNvPr>
          <p:cNvSpPr txBox="1"/>
          <p:nvPr/>
        </p:nvSpPr>
        <p:spPr>
          <a:xfrm>
            <a:off x="3602215" y="3390092"/>
            <a:ext cx="23474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ZHT103U-DM: Current Sense Transformer (Ratio 1000:1)</a:t>
            </a:r>
          </a:p>
        </p:txBody>
      </p:sp>
    </p:spTree>
    <p:extLst>
      <p:ext uri="{BB962C8B-B14F-4D97-AF65-F5344CB8AC3E}">
        <p14:creationId xmlns:p14="http://schemas.microsoft.com/office/powerpoint/2010/main" val="254304269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6ACB9D6-41AC-43EF-ADF2-D9545AC045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0378" y="261313"/>
            <a:ext cx="359572" cy="361156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09ADA68-AC9D-49D9-98A6-E820F0259905}"/>
              </a:ext>
            </a:extLst>
          </p:cNvPr>
          <p:cNvSpPr txBox="1"/>
          <p:nvPr/>
        </p:nvSpPr>
        <p:spPr>
          <a:xfrm>
            <a:off x="264050" y="346977"/>
            <a:ext cx="5298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Component selection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2B0EAF-34DD-490D-808E-56A7B26B3488}"/>
              </a:ext>
            </a:extLst>
          </p:cNvPr>
          <p:cNvSpPr txBox="1"/>
          <p:nvPr/>
        </p:nvSpPr>
        <p:spPr>
          <a:xfrm>
            <a:off x="506710" y="848959"/>
            <a:ext cx="1176219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8080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BL0910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B5849F-F8E0-C104-850C-6CD35BD86F3D}"/>
              </a:ext>
            </a:extLst>
          </p:cNvPr>
          <p:cNvSpPr txBox="1"/>
          <p:nvPr/>
        </p:nvSpPr>
        <p:spPr>
          <a:xfrm>
            <a:off x="443836" y="4668729"/>
            <a:ext cx="20707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m-KH" sz="10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ប្រព័ន្ធគ្រប់គ្រងថាមពលអគ្គិសនីឆ្លាតវៃ </a:t>
            </a:r>
            <a:endParaRPr lang="en-US" sz="1000" dirty="0">
              <a:latin typeface="Khmer OS Battambang" panose="02000500000000020004" pitchFamily="2" charset="0"/>
              <a:cs typeface="Khmer OS Battambang" panose="02000500000000020004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BE2A22-C1BC-656D-8621-3CB31DCFC7FF}"/>
              </a:ext>
            </a:extLst>
          </p:cNvPr>
          <p:cNvSpPr txBox="1"/>
          <p:nvPr/>
        </p:nvSpPr>
        <p:spPr>
          <a:xfrm>
            <a:off x="7831729" y="4704082"/>
            <a:ext cx="9749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kern="1200" dirty="0">
                <a:solidFill>
                  <a:srgbClr val="080808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B’EcE17-5A</a:t>
            </a:r>
            <a:r>
              <a:rPr lang="en-US" sz="1000" kern="1200" baseline="-25000" dirty="0">
                <a:solidFill>
                  <a:srgbClr val="080808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14</a:t>
            </a:r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2C645AB-B387-4774-B057-FC579A5E67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9824" y="1314341"/>
            <a:ext cx="7064352" cy="2514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55613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6ACB9D6-41AC-43EF-ADF2-D9545AC045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0378" y="261313"/>
            <a:ext cx="359572" cy="361156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09ADA68-AC9D-49D9-98A6-E820F0259905}"/>
              </a:ext>
            </a:extLst>
          </p:cNvPr>
          <p:cNvSpPr txBox="1"/>
          <p:nvPr/>
        </p:nvSpPr>
        <p:spPr>
          <a:xfrm>
            <a:off x="264050" y="346977"/>
            <a:ext cx="5298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Component selection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2B0EAF-34DD-490D-808E-56A7B26B3488}"/>
              </a:ext>
            </a:extLst>
          </p:cNvPr>
          <p:cNvSpPr txBox="1"/>
          <p:nvPr/>
        </p:nvSpPr>
        <p:spPr>
          <a:xfrm>
            <a:off x="506710" y="848959"/>
            <a:ext cx="1176219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8080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BL0910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B5849F-F8E0-C104-850C-6CD35BD86F3D}"/>
              </a:ext>
            </a:extLst>
          </p:cNvPr>
          <p:cNvSpPr txBox="1"/>
          <p:nvPr/>
        </p:nvSpPr>
        <p:spPr>
          <a:xfrm>
            <a:off x="443836" y="4668729"/>
            <a:ext cx="20707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m-KH" sz="10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ប្រព័ន្ធគ្រប់គ្រងថាមពលអគ្គិសនីឆ្លាតវៃ </a:t>
            </a:r>
            <a:endParaRPr lang="en-US" sz="1000" dirty="0">
              <a:latin typeface="Khmer OS Battambang" panose="02000500000000020004" pitchFamily="2" charset="0"/>
              <a:cs typeface="Khmer OS Battambang" panose="02000500000000020004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BE2A22-C1BC-656D-8621-3CB31DCFC7FF}"/>
              </a:ext>
            </a:extLst>
          </p:cNvPr>
          <p:cNvSpPr txBox="1"/>
          <p:nvPr/>
        </p:nvSpPr>
        <p:spPr>
          <a:xfrm>
            <a:off x="7831729" y="4704082"/>
            <a:ext cx="9749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kern="1200" dirty="0">
                <a:solidFill>
                  <a:srgbClr val="080808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B’EcE17-5A</a:t>
            </a:r>
            <a:r>
              <a:rPr lang="en-US" sz="1000" kern="1200" baseline="-25000" dirty="0">
                <a:solidFill>
                  <a:srgbClr val="080808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14</a:t>
            </a:r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F1F1AC-BE3F-4524-9D8C-705EEE214E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905" y="1350941"/>
            <a:ext cx="8522190" cy="1968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30225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6ACB9D6-41AC-43EF-ADF2-D9545AC045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0378" y="261313"/>
            <a:ext cx="359572" cy="361156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09ADA68-AC9D-49D9-98A6-E820F0259905}"/>
              </a:ext>
            </a:extLst>
          </p:cNvPr>
          <p:cNvSpPr txBox="1"/>
          <p:nvPr/>
        </p:nvSpPr>
        <p:spPr>
          <a:xfrm>
            <a:off x="264050" y="346977"/>
            <a:ext cx="5298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Referent  value for calibration method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2B0EAF-34DD-490D-808E-56A7B26B3488}"/>
              </a:ext>
            </a:extLst>
          </p:cNvPr>
          <p:cNvSpPr txBox="1"/>
          <p:nvPr/>
        </p:nvSpPr>
        <p:spPr>
          <a:xfrm>
            <a:off x="506710" y="848959"/>
            <a:ext cx="1176219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8080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BL0910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B5849F-F8E0-C104-850C-6CD35BD86F3D}"/>
              </a:ext>
            </a:extLst>
          </p:cNvPr>
          <p:cNvSpPr txBox="1"/>
          <p:nvPr/>
        </p:nvSpPr>
        <p:spPr>
          <a:xfrm>
            <a:off x="443836" y="4668729"/>
            <a:ext cx="20707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m-KH" sz="10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ប្រព័ន្ធគ្រប់គ្រងថាមពលអគ្គិសនីឆ្លាតវៃ </a:t>
            </a:r>
            <a:endParaRPr lang="en-US" sz="1000" dirty="0">
              <a:latin typeface="Khmer OS Battambang" panose="02000500000000020004" pitchFamily="2" charset="0"/>
              <a:cs typeface="Khmer OS Battambang" panose="02000500000000020004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BE2A22-C1BC-656D-8621-3CB31DCFC7FF}"/>
              </a:ext>
            </a:extLst>
          </p:cNvPr>
          <p:cNvSpPr txBox="1"/>
          <p:nvPr/>
        </p:nvSpPr>
        <p:spPr>
          <a:xfrm>
            <a:off x="7831729" y="4704082"/>
            <a:ext cx="9749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kern="1200" dirty="0">
                <a:solidFill>
                  <a:srgbClr val="080808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B’EcE17-5A</a:t>
            </a:r>
            <a:r>
              <a:rPr lang="en-US" sz="1000" kern="1200" baseline="-25000" dirty="0">
                <a:solidFill>
                  <a:srgbClr val="080808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14</a:t>
            </a:r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93AE30-9EED-43B6-88A3-E1B1A1594AA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538"/>
          <a:stretch/>
        </p:blipFill>
        <p:spPr>
          <a:xfrm>
            <a:off x="3443053" y="1218291"/>
            <a:ext cx="5077325" cy="9164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5F122D0-ADFD-4654-880D-B21F165241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08019" y="2183058"/>
            <a:ext cx="4347392" cy="10189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C02976A-1D51-45BB-92E9-7B81445964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91141" y="3285603"/>
            <a:ext cx="3781148" cy="107266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0A4125B-B853-463E-853A-3B22106D891A}"/>
              </a:ext>
            </a:extLst>
          </p:cNvPr>
          <p:cNvSpPr txBox="1"/>
          <p:nvPr/>
        </p:nvSpPr>
        <p:spPr>
          <a:xfrm>
            <a:off x="498827" y="1520218"/>
            <a:ext cx="32988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Find Power Calibrate Value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59CF23E-BF4D-4355-9DB2-F8A6F6409B2E}"/>
              </a:ext>
            </a:extLst>
          </p:cNvPr>
          <p:cNvSpPr txBox="1"/>
          <p:nvPr/>
        </p:nvSpPr>
        <p:spPr>
          <a:xfrm>
            <a:off x="498827" y="2492464"/>
            <a:ext cx="32988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Find Voltage Calibrate Value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CFAA0F4-158A-4E1D-BABB-976BA874600C}"/>
              </a:ext>
            </a:extLst>
          </p:cNvPr>
          <p:cNvSpPr txBox="1"/>
          <p:nvPr/>
        </p:nvSpPr>
        <p:spPr>
          <a:xfrm>
            <a:off x="509180" y="3464710"/>
            <a:ext cx="32988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Find Current Calibrate Value </a:t>
            </a:r>
          </a:p>
        </p:txBody>
      </p:sp>
    </p:spTree>
    <p:extLst>
      <p:ext uri="{BB962C8B-B14F-4D97-AF65-F5344CB8AC3E}">
        <p14:creationId xmlns:p14="http://schemas.microsoft.com/office/powerpoint/2010/main" val="9400514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6ACB9D6-41AC-43EF-ADF2-D9545AC045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0378" y="261313"/>
            <a:ext cx="359572" cy="361156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09ADA68-AC9D-49D9-98A6-E820F0259905}"/>
              </a:ext>
            </a:extLst>
          </p:cNvPr>
          <p:cNvSpPr txBox="1"/>
          <p:nvPr/>
        </p:nvSpPr>
        <p:spPr>
          <a:xfrm>
            <a:off x="264050" y="346977"/>
            <a:ext cx="45223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m-KH" sz="2000" dirty="0">
                <a:latin typeface="Khmer OS Muol Light" panose="02000500000000020004" pitchFamily="2" charset="0"/>
                <a:cs typeface="Khmer OS Muol Light" panose="02000500000000020004" pitchFamily="2" charset="0"/>
              </a:rPr>
              <a:t>១</a:t>
            </a:r>
            <a:r>
              <a:rPr lang="en-US" sz="2000" dirty="0">
                <a:latin typeface="Khmer OS Muol Light" panose="02000500000000020004" pitchFamily="2" charset="0"/>
                <a:cs typeface="Khmer OS Muol Light" panose="02000500000000020004" pitchFamily="2" charset="0"/>
              </a:rPr>
              <a:t>.</a:t>
            </a:r>
            <a:r>
              <a:rPr lang="km-KH" sz="2000" dirty="0">
                <a:latin typeface="Khmer OS Muol Light" panose="02000500000000020004" pitchFamily="2" charset="0"/>
                <a:cs typeface="Khmer OS Muol Light" panose="02000500000000020004" pitchFamily="2" charset="0"/>
              </a:rPr>
              <a:t>១ ការណែនាំអំពី</a:t>
            </a:r>
            <a:r>
              <a:rPr lang="en-US" sz="2000" dirty="0">
                <a:latin typeface="Khmer OS Muol Light" panose="02000500000000020004" pitchFamily="2" charset="0"/>
                <a:cs typeface="Khmer OS Muol Light" panose="02000500000000020004" pitchFamily="2" charset="0"/>
              </a:rPr>
              <a:t>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IoT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BBF71FA-BF0A-3E59-DAC1-7F3323FFF6D5}"/>
              </a:ext>
            </a:extLst>
          </p:cNvPr>
          <p:cNvSpPr txBox="1"/>
          <p:nvPr/>
        </p:nvSpPr>
        <p:spPr>
          <a:xfrm>
            <a:off x="744968" y="852147"/>
            <a:ext cx="7654063" cy="1438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000" b="1" spc="-4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Battambang-Kh Auto" panose="02000500000000020004" pitchFamily="2" charset="0"/>
              </a:rPr>
              <a:t>IoT</a:t>
            </a:r>
            <a:r>
              <a:rPr lang="en-US" sz="2000" spc="-4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Battambang-Kh Auto" panose="02000500000000020004" pitchFamily="2" charset="0"/>
              </a:rPr>
              <a:t> </a:t>
            </a:r>
            <a:r>
              <a:rPr lang="km-KH" sz="2000" spc="-4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Battambang-Kh Auto" panose="02000500000000020004" pitchFamily="2" charset="0"/>
              </a:rPr>
              <a:t>អាចដំណើរការបានអាស្រ័យវាមាន </a:t>
            </a:r>
            <a:r>
              <a:rPr lang="en-US" sz="2000" spc="-4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Battambang-Kh Auto" panose="02000500000000020004" pitchFamily="2" charset="0"/>
              </a:rPr>
              <a:t>eco-system </a:t>
            </a:r>
            <a:r>
              <a:rPr lang="km-KH" sz="2000" spc="-4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Battambang-Kh Auto" panose="02000500000000020004" pitchFamily="2" charset="0"/>
              </a:rPr>
              <a:t>ជាប្រព័ន្ធរបស់វា ដែលរួមមាន៖ </a:t>
            </a:r>
            <a:r>
              <a:rPr lang="en-US" sz="2000" spc="-4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Battambang-Kh Auto" panose="02000500000000020004" pitchFamily="2" charset="0"/>
              </a:rPr>
              <a:t>Hardware, Connectivity, </a:t>
            </a:r>
            <a:r>
              <a:rPr lang="en-US" sz="2000" spc="-40" dirty="0">
                <a:latin typeface="Times New Roman" panose="02020603050405020304" pitchFamily="18" charset="0"/>
                <a:ea typeface="Calibri" panose="020F0502020204030204" pitchFamily="34" charset="0"/>
                <a:cs typeface="Khmer OS Battambang-Kh Auto" panose="02000500000000020004" pitchFamily="2" charset="0"/>
              </a:rPr>
              <a:t>D</a:t>
            </a:r>
            <a:r>
              <a:rPr lang="en-US" sz="2000" spc="-4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Battambang-Kh Auto" panose="02000500000000020004" pitchFamily="2" charset="0"/>
              </a:rPr>
              <a:t>ata processing, Cloud computing </a:t>
            </a:r>
            <a:r>
              <a:rPr lang="km-KH" sz="2000" spc="-4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Battambang-Kh Auto" panose="02000500000000020004" pitchFamily="2" charset="0"/>
              </a:rPr>
              <a:t>និង </a:t>
            </a:r>
            <a:r>
              <a:rPr lang="en-US" sz="2000" spc="-4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Battambang-Kh Auto" panose="02000500000000020004" pitchFamily="2" charset="0"/>
              </a:rPr>
              <a:t>User interface</a:t>
            </a:r>
            <a:r>
              <a:rPr lang="km-KH" sz="2000" spc="-4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Battambang-Kh Auto" panose="02000500000000020004" pitchFamily="2" charset="0"/>
              </a:rPr>
              <a:t>។</a:t>
            </a:r>
            <a:endParaRPr lang="en-US" sz="2000" dirty="0">
              <a:latin typeface="Khmer OS Battambang" panose="02000500000000020004" pitchFamily="2" charset="0"/>
              <a:cs typeface="Khmer OS Battambang" panose="02000500000000020004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F8A636-C43E-EC88-55C0-066ED827D5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9711" y="2290578"/>
            <a:ext cx="3669320" cy="190159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087AD6C-4215-CF48-32AE-151B0D963369}"/>
              </a:ext>
            </a:extLst>
          </p:cNvPr>
          <p:cNvSpPr txBox="1"/>
          <p:nvPr/>
        </p:nvSpPr>
        <p:spPr>
          <a:xfrm>
            <a:off x="8399031" y="4693675"/>
            <a:ext cx="3289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m-KH" sz="1100" dirty="0">
                <a:latin typeface="Khmer OS Muol Light" panose="02000500000000020004" pitchFamily="2" charset="0"/>
                <a:cs typeface="Khmer OS Muol Light" panose="02000500000000020004" pitchFamily="2" charset="0"/>
              </a:rPr>
              <a:t>២</a:t>
            </a:r>
            <a:endParaRPr lang="en-US" sz="1100" dirty="0">
              <a:latin typeface="Khmer OS Muol Light" panose="02000500000000020004" pitchFamily="2" charset="0"/>
              <a:cs typeface="Khmer OS Muol Light" panose="02000500000000020004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4468E5-4356-4CA1-CC77-836C4309FA0A}"/>
              </a:ext>
            </a:extLst>
          </p:cNvPr>
          <p:cNvSpPr txBox="1"/>
          <p:nvPr/>
        </p:nvSpPr>
        <p:spPr>
          <a:xfrm>
            <a:off x="7068914" y="4693675"/>
            <a:ext cx="9749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kern="1200" dirty="0">
                <a:solidFill>
                  <a:srgbClr val="080808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B’EcE17-5A</a:t>
            </a:r>
            <a:r>
              <a:rPr lang="en-US" sz="1000" kern="1200" baseline="-25000" dirty="0">
                <a:solidFill>
                  <a:srgbClr val="080808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14</a:t>
            </a:r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13536DF-2267-304F-C585-1D638ECC937C}"/>
              </a:ext>
            </a:extLst>
          </p:cNvPr>
          <p:cNvSpPr txBox="1"/>
          <p:nvPr/>
        </p:nvSpPr>
        <p:spPr>
          <a:xfrm>
            <a:off x="5785635" y="4238920"/>
            <a:ext cx="20953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m-KH" sz="12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រូបភាពទី ១</a:t>
            </a:r>
            <a:r>
              <a:rPr lang="en-US" sz="12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.</a:t>
            </a:r>
            <a:r>
              <a:rPr lang="km-KH" sz="12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២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IoT eco-system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8ACC99-1BD6-42E0-8751-9F49ED08E8D8}"/>
              </a:ext>
            </a:extLst>
          </p:cNvPr>
          <p:cNvSpPr txBox="1"/>
          <p:nvPr/>
        </p:nvSpPr>
        <p:spPr>
          <a:xfrm>
            <a:off x="443836" y="4668729"/>
            <a:ext cx="20707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m-KH" sz="10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ប្រព័ន្ធគ្រប់គ្រងថាមពលអគ្គិសនីឆ្លាតវៃ </a:t>
            </a:r>
            <a:endParaRPr lang="en-US" sz="1000" dirty="0">
              <a:latin typeface="Khmer OS Battambang" panose="02000500000000020004" pitchFamily="2" charset="0"/>
              <a:cs typeface="Khmer OS Battambang" panose="02000500000000020004" pitchFamily="2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1D9A31F-3D8B-4EF3-8C2E-4CE611CFC9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620" y="2290154"/>
            <a:ext cx="3376655" cy="190159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F205750-2586-40A8-B38B-4106E20BC27A}"/>
              </a:ext>
            </a:extLst>
          </p:cNvPr>
          <p:cNvSpPr txBox="1"/>
          <p:nvPr/>
        </p:nvSpPr>
        <p:spPr>
          <a:xfrm>
            <a:off x="1082081" y="4238920"/>
            <a:ext cx="20953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m-KH" sz="12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រូបភាពទី ១</a:t>
            </a:r>
            <a:r>
              <a:rPr lang="en-US" sz="12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.</a:t>
            </a:r>
            <a:r>
              <a:rPr lang="km-KH" sz="12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១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IoT eco-system</a:t>
            </a:r>
          </a:p>
        </p:txBody>
      </p:sp>
    </p:spTree>
    <p:extLst>
      <p:ext uri="{BB962C8B-B14F-4D97-AF65-F5344CB8AC3E}">
        <p14:creationId xmlns:p14="http://schemas.microsoft.com/office/powerpoint/2010/main" val="3641795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6ACB9D6-41AC-43EF-ADF2-D9545AC045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0378" y="261313"/>
            <a:ext cx="359572" cy="361156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09ADA68-AC9D-49D9-98A6-E820F0259905}"/>
              </a:ext>
            </a:extLst>
          </p:cNvPr>
          <p:cNvSpPr txBox="1"/>
          <p:nvPr/>
        </p:nvSpPr>
        <p:spPr>
          <a:xfrm>
            <a:off x="264050" y="346977"/>
            <a:ext cx="5298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Referent  value for calibration method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2B0EAF-34DD-490D-808E-56A7B26B3488}"/>
              </a:ext>
            </a:extLst>
          </p:cNvPr>
          <p:cNvSpPr txBox="1"/>
          <p:nvPr/>
        </p:nvSpPr>
        <p:spPr>
          <a:xfrm>
            <a:off x="506710" y="848959"/>
            <a:ext cx="1176219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8080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BL0910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B5849F-F8E0-C104-850C-6CD35BD86F3D}"/>
              </a:ext>
            </a:extLst>
          </p:cNvPr>
          <p:cNvSpPr txBox="1"/>
          <p:nvPr/>
        </p:nvSpPr>
        <p:spPr>
          <a:xfrm>
            <a:off x="443836" y="4668729"/>
            <a:ext cx="20707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m-KH" sz="10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ប្រព័ន្ធគ្រប់គ្រងថាមពលអគ្គិសនីឆ្លាតវៃ </a:t>
            </a:r>
            <a:endParaRPr lang="en-US" sz="1000" dirty="0">
              <a:latin typeface="Khmer OS Battambang" panose="02000500000000020004" pitchFamily="2" charset="0"/>
              <a:cs typeface="Khmer OS Battambang" panose="02000500000000020004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BE2A22-C1BC-656D-8621-3CB31DCFC7FF}"/>
              </a:ext>
            </a:extLst>
          </p:cNvPr>
          <p:cNvSpPr txBox="1"/>
          <p:nvPr/>
        </p:nvSpPr>
        <p:spPr>
          <a:xfrm>
            <a:off x="7831729" y="4704082"/>
            <a:ext cx="9749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kern="1200" dirty="0">
                <a:solidFill>
                  <a:srgbClr val="080808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B’EcE17-5A</a:t>
            </a:r>
            <a:r>
              <a:rPr lang="en-US" sz="1000" kern="1200" baseline="-25000" dirty="0">
                <a:solidFill>
                  <a:srgbClr val="080808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14</a:t>
            </a:r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5CAC18A-24FB-4DA2-B292-DF131788D298}"/>
              </a:ext>
            </a:extLst>
          </p:cNvPr>
          <p:cNvSpPr txBox="1"/>
          <p:nvPr/>
        </p:nvSpPr>
        <p:spPr>
          <a:xfrm>
            <a:off x="506710" y="1520218"/>
            <a:ext cx="32988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Vref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1.097 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1998590-ABC8-47D5-A55B-0B9A6AF633AA}"/>
              </a:ext>
            </a:extLst>
          </p:cNvPr>
          <p:cNvSpPr txBox="1"/>
          <p:nvPr/>
        </p:nvSpPr>
        <p:spPr>
          <a:xfrm>
            <a:off x="506709" y="2694364"/>
            <a:ext cx="32988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Gain_V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1 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880D559-5466-405E-9A63-41CCD630339F}"/>
              </a:ext>
            </a:extLst>
          </p:cNvPr>
          <p:cNvSpPr txBox="1"/>
          <p:nvPr/>
        </p:nvSpPr>
        <p:spPr>
          <a:xfrm>
            <a:off x="506709" y="2101714"/>
            <a:ext cx="32988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Gain_I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16 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A479ED0-EA8D-4B51-B8F4-8A9B708749FB}"/>
              </a:ext>
            </a:extLst>
          </p:cNvPr>
          <p:cNvSpPr txBox="1"/>
          <p:nvPr/>
        </p:nvSpPr>
        <p:spPr>
          <a:xfrm>
            <a:off x="506708" y="3385196"/>
            <a:ext cx="32988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1000 (1000:1)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8F5E9E6-83DA-4D30-8491-53B6C643F1C0}"/>
              </a:ext>
            </a:extLst>
          </p:cNvPr>
          <p:cNvSpPr txBox="1"/>
          <p:nvPr/>
        </p:nvSpPr>
        <p:spPr>
          <a:xfrm>
            <a:off x="3205841" y="1780194"/>
            <a:ext cx="426522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DD2867"/>
                </a:solidFill>
                <a:latin typeface="Courier New" panose="02070309020205020404" pitchFamily="49" charset="0"/>
              </a:rPr>
              <a:t>#define</a:t>
            </a:r>
            <a:r>
              <a:rPr lang="en-US" sz="2000" dirty="0">
                <a:solidFill>
                  <a:srgbClr val="D9E8F7"/>
                </a:solidFill>
                <a:latin typeface="Courier New" panose="02070309020205020404" pitchFamily="49" charset="0"/>
              </a:rPr>
              <a:t> </a:t>
            </a:r>
            <a:r>
              <a:rPr lang="en-US" sz="2000" b="1" dirty="0" err="1">
                <a:solidFill>
                  <a:srgbClr val="0DD140"/>
                </a:solidFill>
                <a:latin typeface="Courier New" panose="02070309020205020404" pitchFamily="49" charset="0"/>
              </a:rPr>
              <a:t>Current_K</a:t>
            </a:r>
            <a:r>
              <a:rPr lang="en-US" sz="2000" dirty="0">
                <a:solidFill>
                  <a:srgbClr val="D9E8F7"/>
                </a:solidFill>
                <a:latin typeface="Courier New" panose="02070309020205020404" pitchFamily="49" charset="0"/>
              </a:rPr>
              <a:t> </a:t>
            </a:r>
            <a:r>
              <a:rPr lang="en-US" sz="2000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</a:rPr>
              <a:t>19154</a:t>
            </a:r>
          </a:p>
          <a:p>
            <a:r>
              <a:rPr lang="en-US" sz="2000" b="1" dirty="0">
                <a:solidFill>
                  <a:srgbClr val="DD2867"/>
                </a:solidFill>
                <a:latin typeface="Courier New" panose="02070309020205020404" pitchFamily="49" charset="0"/>
              </a:rPr>
              <a:t>#define</a:t>
            </a:r>
            <a:r>
              <a:rPr lang="en-US" sz="2000" dirty="0">
                <a:solidFill>
                  <a:srgbClr val="D9E8F7"/>
                </a:solidFill>
                <a:latin typeface="Courier New" panose="02070309020205020404" pitchFamily="49" charset="0"/>
              </a:rPr>
              <a:t> </a:t>
            </a:r>
            <a:r>
              <a:rPr lang="en-US" sz="2000" b="1" dirty="0" err="1">
                <a:solidFill>
                  <a:srgbClr val="0DD140"/>
                </a:solidFill>
                <a:latin typeface="Courier New" panose="02070309020205020404" pitchFamily="49" charset="0"/>
              </a:rPr>
              <a:t>Voltage_k</a:t>
            </a:r>
            <a:r>
              <a:rPr lang="en-US" sz="2000" dirty="0">
                <a:solidFill>
                  <a:srgbClr val="D9E8F7"/>
                </a:solidFill>
                <a:latin typeface="Courier New" panose="02070309020205020404" pitchFamily="49" charset="0"/>
              </a:rPr>
              <a:t> </a:t>
            </a:r>
            <a:r>
              <a:rPr lang="en-US" sz="2000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</a:rPr>
              <a:t>9000</a:t>
            </a:r>
          </a:p>
          <a:p>
            <a:r>
              <a:rPr lang="en-US" sz="2000" b="1" dirty="0">
                <a:solidFill>
                  <a:srgbClr val="DD2867"/>
                </a:solidFill>
                <a:latin typeface="Courier New" panose="02070309020205020404" pitchFamily="49" charset="0"/>
              </a:rPr>
              <a:t>#define</a:t>
            </a:r>
            <a:r>
              <a:rPr lang="en-US" sz="2000" dirty="0">
                <a:solidFill>
                  <a:srgbClr val="D9E8F7"/>
                </a:solidFill>
                <a:latin typeface="Courier New" panose="02070309020205020404" pitchFamily="49" charset="0"/>
              </a:rPr>
              <a:t> </a:t>
            </a:r>
            <a:r>
              <a:rPr lang="en-US" sz="2000" b="1" dirty="0" err="1">
                <a:solidFill>
                  <a:srgbClr val="0DD140"/>
                </a:solidFill>
                <a:latin typeface="Courier New" panose="02070309020205020404" pitchFamily="49" charset="0"/>
              </a:rPr>
              <a:t>Power_K</a:t>
            </a:r>
            <a:r>
              <a:rPr lang="en-US" sz="2000" dirty="0">
                <a:solidFill>
                  <a:srgbClr val="D9E8F7"/>
                </a:solidFill>
                <a:latin typeface="Courier New" panose="02070309020205020404" pitchFamily="49" charset="0"/>
              </a:rPr>
              <a:t> </a:t>
            </a:r>
            <a:r>
              <a:rPr lang="en-US" sz="2000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</a:rPr>
              <a:t>54805</a:t>
            </a:r>
          </a:p>
          <a:p>
            <a:r>
              <a:rPr lang="en-US" sz="2000" b="1" dirty="0">
                <a:solidFill>
                  <a:srgbClr val="DD2867"/>
                </a:solidFill>
                <a:latin typeface="Courier New" panose="02070309020205020404" pitchFamily="49" charset="0"/>
              </a:rPr>
              <a:t>#define</a:t>
            </a:r>
            <a:r>
              <a:rPr lang="en-US" sz="2000" dirty="0">
                <a:solidFill>
                  <a:srgbClr val="D9E8F7"/>
                </a:solidFill>
                <a:latin typeface="Courier New" panose="02070309020205020404" pitchFamily="49" charset="0"/>
              </a:rPr>
              <a:t> </a:t>
            </a:r>
            <a:r>
              <a:rPr lang="en-US" sz="2000" b="1" dirty="0" err="1">
                <a:solidFill>
                  <a:srgbClr val="0DD140"/>
                </a:solidFill>
                <a:latin typeface="Courier New" panose="02070309020205020404" pitchFamily="49" charset="0"/>
              </a:rPr>
              <a:t>Energy_K</a:t>
            </a:r>
            <a:r>
              <a:rPr lang="en-US" sz="2000" dirty="0">
                <a:solidFill>
                  <a:srgbClr val="D9E8F7"/>
                </a:solidFill>
                <a:latin typeface="Courier New" panose="02070309020205020404" pitchFamily="49" charset="0"/>
              </a:rPr>
              <a:t> </a:t>
            </a:r>
            <a:r>
              <a:rPr lang="en-US" sz="2000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</a:rPr>
              <a:t>8972</a:t>
            </a:r>
          </a:p>
          <a:p>
            <a:r>
              <a:rPr lang="en-US" sz="2000" b="1" dirty="0">
                <a:solidFill>
                  <a:srgbClr val="DD2867"/>
                </a:solidFill>
                <a:latin typeface="Courier New" panose="02070309020205020404" pitchFamily="49" charset="0"/>
              </a:rPr>
              <a:t>#define</a:t>
            </a:r>
            <a:r>
              <a:rPr lang="en-US" sz="2000" dirty="0">
                <a:solidFill>
                  <a:srgbClr val="D9E8F7"/>
                </a:solidFill>
                <a:latin typeface="Courier New" panose="02070309020205020404" pitchFamily="49" charset="0"/>
              </a:rPr>
              <a:t> </a:t>
            </a:r>
            <a:r>
              <a:rPr lang="en-US" sz="2000" b="1" dirty="0" err="1">
                <a:solidFill>
                  <a:srgbClr val="0DD140"/>
                </a:solidFill>
                <a:latin typeface="Courier New" panose="02070309020205020404" pitchFamily="49" charset="0"/>
              </a:rPr>
              <a:t>Energy_Sum_K</a:t>
            </a:r>
            <a:r>
              <a:rPr lang="en-US" sz="2000" dirty="0">
                <a:solidFill>
                  <a:srgbClr val="D9E8F7"/>
                </a:solidFill>
                <a:latin typeface="Courier New" panose="02070309020205020404" pitchFamily="49" charset="0"/>
              </a:rPr>
              <a:t> </a:t>
            </a:r>
            <a:r>
              <a:rPr lang="en-US" sz="2000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</a:rPr>
              <a:t>560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2BACE0C-0602-4BB2-9902-BCA6BDE6AF76}"/>
              </a:ext>
            </a:extLst>
          </p:cNvPr>
          <p:cNvSpPr txBox="1"/>
          <p:nvPr/>
        </p:nvSpPr>
        <p:spPr>
          <a:xfrm>
            <a:off x="6775164" y="2371695"/>
            <a:ext cx="11762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Kp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97A408E-64C2-482D-AB1C-BCD3F34A1E8F}"/>
              </a:ext>
            </a:extLst>
          </p:cNvPr>
          <p:cNvSpPr txBox="1"/>
          <p:nvPr/>
        </p:nvSpPr>
        <p:spPr>
          <a:xfrm>
            <a:off x="6775163" y="2063111"/>
            <a:ext cx="11762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Kv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E9A4717-5333-47F0-B04D-5437BE2F44EC}"/>
              </a:ext>
            </a:extLst>
          </p:cNvPr>
          <p:cNvSpPr txBox="1"/>
          <p:nvPr/>
        </p:nvSpPr>
        <p:spPr>
          <a:xfrm>
            <a:off x="6773368" y="1754527"/>
            <a:ext cx="11762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Ki  </a:t>
            </a:r>
          </a:p>
        </p:txBody>
      </p:sp>
    </p:spTree>
    <p:extLst>
      <p:ext uri="{BB962C8B-B14F-4D97-AF65-F5344CB8AC3E}">
        <p14:creationId xmlns:p14="http://schemas.microsoft.com/office/powerpoint/2010/main" val="312200250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6ACB9D6-41AC-43EF-ADF2-D9545AC045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0378" y="261313"/>
            <a:ext cx="359572" cy="361156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09ADA68-AC9D-49D9-98A6-E820F0259905}"/>
              </a:ext>
            </a:extLst>
          </p:cNvPr>
          <p:cNvSpPr txBox="1"/>
          <p:nvPr/>
        </p:nvSpPr>
        <p:spPr>
          <a:xfrm>
            <a:off x="264050" y="346977"/>
            <a:ext cx="5298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Component selection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2B0EAF-34DD-490D-808E-56A7B26B3488}"/>
              </a:ext>
            </a:extLst>
          </p:cNvPr>
          <p:cNvSpPr txBox="1"/>
          <p:nvPr/>
        </p:nvSpPr>
        <p:spPr>
          <a:xfrm>
            <a:off x="506710" y="848959"/>
            <a:ext cx="1600811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8080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LAN8720AI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B5849F-F8E0-C104-850C-6CD35BD86F3D}"/>
              </a:ext>
            </a:extLst>
          </p:cNvPr>
          <p:cNvSpPr txBox="1"/>
          <p:nvPr/>
        </p:nvSpPr>
        <p:spPr>
          <a:xfrm>
            <a:off x="443836" y="4668729"/>
            <a:ext cx="20707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m-KH" sz="10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ប្រព័ន្ធគ្រប់គ្រងថាមពលអគ្គិសនីឆ្លាតវៃ </a:t>
            </a:r>
            <a:endParaRPr lang="en-US" sz="1000" dirty="0">
              <a:latin typeface="Khmer OS Battambang" panose="02000500000000020004" pitchFamily="2" charset="0"/>
              <a:cs typeface="Khmer OS Battambang" panose="02000500000000020004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BE2A22-C1BC-656D-8621-3CB31DCFC7FF}"/>
              </a:ext>
            </a:extLst>
          </p:cNvPr>
          <p:cNvSpPr txBox="1"/>
          <p:nvPr/>
        </p:nvSpPr>
        <p:spPr>
          <a:xfrm>
            <a:off x="7831729" y="4704082"/>
            <a:ext cx="9749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kern="1200" dirty="0">
                <a:solidFill>
                  <a:srgbClr val="080808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B’EcE17-5A</a:t>
            </a:r>
            <a:r>
              <a:rPr lang="en-US" sz="1000" kern="1200" baseline="-25000" dirty="0">
                <a:solidFill>
                  <a:srgbClr val="080808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14</a:t>
            </a:r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4352611-E6C3-4C08-A105-9BFE54641475}"/>
              </a:ext>
            </a:extLst>
          </p:cNvPr>
          <p:cNvSpPr txBox="1"/>
          <p:nvPr/>
        </p:nvSpPr>
        <p:spPr>
          <a:xfrm>
            <a:off x="618754" y="4017542"/>
            <a:ext cx="28677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m-KH" sz="12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រូបភាពទី</a:t>
            </a:r>
            <a:r>
              <a:rPr lang="en-US" sz="12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km-KH" sz="1200" dirty="0">
                <a:latin typeface="Times New Roman" panose="02020603050405020304" pitchFamily="18" charset="0"/>
                <a:cs typeface="Khmer OS Battambang" panose="02000500000000020004" pitchFamily="2" charset="0"/>
              </a:rPr>
              <a:t>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LAN8720A chip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ECA0165-D15A-493D-8AC6-50BCCB060E19}"/>
              </a:ext>
            </a:extLst>
          </p:cNvPr>
          <p:cNvSpPr/>
          <p:nvPr/>
        </p:nvSpPr>
        <p:spPr>
          <a:xfrm>
            <a:off x="715356" y="1350941"/>
            <a:ext cx="175560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Ethernet Transceivers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57AB69D-5FDC-4E5D-A33E-2929F0623E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356" y="1791368"/>
            <a:ext cx="2303620" cy="210616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DE29D70-4214-4B32-9C91-7EEF921120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91320" y="1113944"/>
            <a:ext cx="4370043" cy="278359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611464A-99C7-4EB2-B551-89D953F4E263}"/>
              </a:ext>
            </a:extLst>
          </p:cNvPr>
          <p:cNvSpPr txBox="1"/>
          <p:nvPr/>
        </p:nvSpPr>
        <p:spPr>
          <a:xfrm>
            <a:off x="5216018" y="4013000"/>
            <a:ext cx="28677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m-KH" sz="12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រូបភាពទី</a:t>
            </a:r>
            <a:r>
              <a:rPr lang="en-US" sz="12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km-KH" sz="1200" dirty="0">
                <a:latin typeface="Times New Roman" panose="02020603050405020304" pitchFamily="18" charset="0"/>
                <a:cs typeface="Khmer OS Battambang" panose="02000500000000020004" pitchFamily="2" charset="0"/>
              </a:rPr>
              <a:t>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LAN872 application diagram</a:t>
            </a:r>
          </a:p>
        </p:txBody>
      </p:sp>
    </p:spTree>
    <p:extLst>
      <p:ext uri="{BB962C8B-B14F-4D97-AF65-F5344CB8AC3E}">
        <p14:creationId xmlns:p14="http://schemas.microsoft.com/office/powerpoint/2010/main" val="7457840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6ACB9D6-41AC-43EF-ADF2-D9545AC045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0378" y="261313"/>
            <a:ext cx="359572" cy="361156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09ADA68-AC9D-49D9-98A6-E820F0259905}"/>
              </a:ext>
            </a:extLst>
          </p:cNvPr>
          <p:cNvSpPr txBox="1"/>
          <p:nvPr/>
        </p:nvSpPr>
        <p:spPr>
          <a:xfrm>
            <a:off x="264050" y="346977"/>
            <a:ext cx="45223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m-KH" sz="2000" dirty="0">
                <a:latin typeface="Khmer OS Muol Light" panose="02000500000000020004" pitchFamily="2" charset="0"/>
                <a:cs typeface="Khmer OS Muol Light" panose="02000500000000020004" pitchFamily="2" charset="0"/>
              </a:rPr>
              <a:t>១</a:t>
            </a:r>
            <a:r>
              <a:rPr lang="en-US" sz="2000" dirty="0">
                <a:latin typeface="Khmer OS Muol Light" panose="02000500000000020004" pitchFamily="2" charset="0"/>
                <a:cs typeface="Khmer OS Muol Light" panose="02000500000000020004" pitchFamily="2" charset="0"/>
              </a:rPr>
              <a:t>.</a:t>
            </a:r>
            <a:r>
              <a:rPr lang="km-KH" sz="2000" dirty="0">
                <a:latin typeface="Khmer OS Muol Light" panose="02000500000000020004" pitchFamily="2" charset="0"/>
                <a:cs typeface="Khmer OS Muol Light" panose="02000500000000020004" pitchFamily="2" charset="0"/>
              </a:rPr>
              <a:t>១ ការណែនាំអំពី</a:t>
            </a:r>
            <a:r>
              <a:rPr lang="en-US" sz="2000" dirty="0">
                <a:latin typeface="Khmer OS Muol Light" panose="02000500000000020004" pitchFamily="2" charset="0"/>
                <a:cs typeface="Khmer OS Muol Light" panose="02000500000000020004" pitchFamily="2" charset="0"/>
              </a:rPr>
              <a:t>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IoT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BBF71FA-BF0A-3E59-DAC1-7F3323FFF6D5}"/>
              </a:ext>
            </a:extLst>
          </p:cNvPr>
          <p:cNvSpPr txBox="1"/>
          <p:nvPr/>
        </p:nvSpPr>
        <p:spPr>
          <a:xfrm>
            <a:off x="674149" y="759531"/>
            <a:ext cx="7654063" cy="977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m-KH" sz="2000" spc="-40" dirty="0">
                <a:latin typeface="Times New Roman" panose="02020603050405020304" pitchFamily="18" charset="0"/>
                <a:ea typeface="Calibri" panose="020F0502020204030204" pitchFamily="34" charset="0"/>
                <a:cs typeface="Khmer OS Battambang-Kh Auto" panose="02000500000000020004" pitchFamily="2" charset="0"/>
              </a:rPr>
              <a:t>គេបែងចែក </a:t>
            </a:r>
            <a:r>
              <a:rPr lang="en-US" sz="2000" b="1" spc="-40" dirty="0">
                <a:latin typeface="Times New Roman" panose="02020603050405020304" pitchFamily="18" charset="0"/>
                <a:ea typeface="Calibri" panose="020F0502020204030204" pitchFamily="34" charset="0"/>
                <a:cs typeface="Khmer OS Battambang-Kh Auto" panose="02000500000000020004" pitchFamily="2" charset="0"/>
              </a:rPr>
              <a:t>IoT</a:t>
            </a:r>
            <a:r>
              <a:rPr lang="en-US" sz="2000" spc="-40" dirty="0">
                <a:latin typeface="Times New Roman" panose="02020603050405020304" pitchFamily="18" charset="0"/>
                <a:ea typeface="Calibri" panose="020F0502020204030204" pitchFamily="34" charset="0"/>
                <a:cs typeface="Khmer OS Battambang-Kh Auto" panose="02000500000000020004" pitchFamily="2" charset="0"/>
              </a:rPr>
              <a:t> </a:t>
            </a:r>
            <a:r>
              <a:rPr lang="km-KH" sz="2000" spc="-40" dirty="0">
                <a:latin typeface="Times New Roman" panose="02020603050405020304" pitchFamily="18" charset="0"/>
                <a:ea typeface="Calibri" panose="020F0502020204030204" pitchFamily="34" charset="0"/>
                <a:cs typeface="Khmer OS Battambang-Kh Auto" panose="02000500000000020004" pitchFamily="2" charset="0"/>
              </a:rPr>
              <a:t>ជាបីផ្នែកធំៗគឺ៖ </a:t>
            </a:r>
            <a:r>
              <a:rPr lang="en-US" sz="2000" spc="-40" dirty="0">
                <a:latin typeface="Times New Roman" panose="02020603050405020304" pitchFamily="18" charset="0"/>
                <a:ea typeface="Calibri" panose="020F0502020204030204" pitchFamily="34" charset="0"/>
                <a:cs typeface="Khmer OS Battambang-Kh Auto" panose="02000500000000020004" pitchFamily="2" charset="0"/>
              </a:rPr>
              <a:t>Consumer IoT, Industrial Internet of things (</a:t>
            </a:r>
            <a:r>
              <a:rPr lang="en-US" sz="2000" spc="-40" dirty="0" err="1">
                <a:latin typeface="Times New Roman" panose="02020603050405020304" pitchFamily="18" charset="0"/>
                <a:ea typeface="Calibri" panose="020F0502020204030204" pitchFamily="34" charset="0"/>
                <a:cs typeface="Khmer OS Battambang-Kh Auto" panose="02000500000000020004" pitchFamily="2" charset="0"/>
              </a:rPr>
              <a:t>IIoT</a:t>
            </a:r>
            <a:r>
              <a:rPr lang="en-US" sz="2000" spc="-40" dirty="0">
                <a:latin typeface="Times New Roman" panose="02020603050405020304" pitchFamily="18" charset="0"/>
                <a:ea typeface="Calibri" panose="020F0502020204030204" pitchFamily="34" charset="0"/>
                <a:cs typeface="Khmer OS Battambang-Kh Auto" panose="02000500000000020004" pitchFamily="2" charset="0"/>
              </a:rPr>
              <a:t>) </a:t>
            </a:r>
            <a:r>
              <a:rPr lang="km-KH" sz="2000" spc="-40" dirty="0">
                <a:latin typeface="Times New Roman" panose="02020603050405020304" pitchFamily="18" charset="0"/>
                <a:ea typeface="Calibri" panose="020F0502020204030204" pitchFamily="34" charset="0"/>
                <a:cs typeface="Khmer OS Battambang-Kh Auto" panose="02000500000000020004" pitchFamily="2" charset="0"/>
              </a:rPr>
              <a:t>និង </a:t>
            </a:r>
            <a:r>
              <a:rPr lang="en-US" sz="2000" spc="-40" dirty="0">
                <a:latin typeface="Times New Roman" panose="02020603050405020304" pitchFamily="18" charset="0"/>
                <a:ea typeface="Calibri" panose="020F0502020204030204" pitchFamily="34" charset="0"/>
                <a:cs typeface="Khmer OS Battambang-Kh Auto" panose="02000500000000020004" pitchFamily="2" charset="0"/>
              </a:rPr>
              <a:t>Commercial IoT</a:t>
            </a:r>
            <a:r>
              <a:rPr lang="km-KH" sz="2000" spc="-40" dirty="0">
                <a:latin typeface="Times New Roman" panose="02020603050405020304" pitchFamily="18" charset="0"/>
                <a:ea typeface="Calibri" panose="020F0502020204030204" pitchFamily="34" charset="0"/>
                <a:cs typeface="Khmer OS Battambang-Kh Auto" panose="02000500000000020004" pitchFamily="2" charset="0"/>
              </a:rPr>
              <a:t> ។ </a:t>
            </a:r>
            <a:endParaRPr lang="en-US" sz="2000" dirty="0">
              <a:latin typeface="Khmer OS Battambang" panose="02000500000000020004" pitchFamily="2" charset="0"/>
              <a:cs typeface="Khmer OS Battambang" panose="02000500000000020004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87AD6C-4215-CF48-32AE-151B0D963369}"/>
              </a:ext>
            </a:extLst>
          </p:cNvPr>
          <p:cNvSpPr txBox="1"/>
          <p:nvPr/>
        </p:nvSpPr>
        <p:spPr>
          <a:xfrm>
            <a:off x="8399031" y="4693675"/>
            <a:ext cx="31130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m-KH" sz="1100" dirty="0">
                <a:latin typeface="Khmer OS Muol Light" panose="02000500000000020004" pitchFamily="2" charset="0"/>
                <a:cs typeface="Khmer OS Muol Light" panose="02000500000000020004" pitchFamily="2" charset="0"/>
              </a:rPr>
              <a:t>៣</a:t>
            </a:r>
            <a:endParaRPr lang="en-US" sz="1100" dirty="0">
              <a:latin typeface="Khmer OS Muol Light" panose="02000500000000020004" pitchFamily="2" charset="0"/>
              <a:cs typeface="Khmer OS Muol Light" panose="02000500000000020004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4468E5-4356-4CA1-CC77-836C4309FA0A}"/>
              </a:ext>
            </a:extLst>
          </p:cNvPr>
          <p:cNvSpPr txBox="1"/>
          <p:nvPr/>
        </p:nvSpPr>
        <p:spPr>
          <a:xfrm>
            <a:off x="7068914" y="4693675"/>
            <a:ext cx="9749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kern="1200" dirty="0">
                <a:solidFill>
                  <a:srgbClr val="080808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B’EcE17-5A</a:t>
            </a:r>
            <a:r>
              <a:rPr lang="en-US" sz="1000" kern="1200" baseline="-25000" dirty="0">
                <a:solidFill>
                  <a:srgbClr val="080808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14</a:t>
            </a:r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13536DF-2267-304F-C585-1D638ECC937C}"/>
              </a:ext>
            </a:extLst>
          </p:cNvPr>
          <p:cNvSpPr txBox="1"/>
          <p:nvPr/>
        </p:nvSpPr>
        <p:spPr>
          <a:xfrm>
            <a:off x="3519438" y="4179685"/>
            <a:ext cx="20953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m-KH" sz="12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រូបភាពទី ១</a:t>
            </a:r>
            <a:r>
              <a:rPr lang="en-US" sz="12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.</a:t>
            </a:r>
            <a:r>
              <a:rPr lang="km-KH" sz="12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៣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IoT application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655FEE-0140-51A6-D207-24F359AC9C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149" y="2639758"/>
            <a:ext cx="2396649" cy="12000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DD10E36-6B27-C5E8-AE3A-51EFA6B852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3891" y="2376482"/>
            <a:ext cx="2536217" cy="148621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654A065-A961-245C-BB36-FC1341A00B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73201" y="2611350"/>
            <a:ext cx="2326354" cy="125134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FEF1E48-2377-2C97-EE02-5F16A50C6D4A}"/>
              </a:ext>
            </a:extLst>
          </p:cNvPr>
          <p:cNvSpPr txBox="1"/>
          <p:nvPr/>
        </p:nvSpPr>
        <p:spPr>
          <a:xfrm>
            <a:off x="863723" y="1981026"/>
            <a:ext cx="2017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Consumer IoT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99CAD00-4550-8BB8-3D98-E72834212348}"/>
              </a:ext>
            </a:extLst>
          </p:cNvPr>
          <p:cNvSpPr txBox="1"/>
          <p:nvPr/>
        </p:nvSpPr>
        <p:spPr>
          <a:xfrm>
            <a:off x="3468937" y="1930955"/>
            <a:ext cx="21963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Industrial IoT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7638689-0DF9-7B90-C99C-401EA76C6EEF}"/>
              </a:ext>
            </a:extLst>
          </p:cNvPr>
          <p:cNvSpPr txBox="1"/>
          <p:nvPr/>
        </p:nvSpPr>
        <p:spPr>
          <a:xfrm>
            <a:off x="6073201" y="1927669"/>
            <a:ext cx="23263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Commercial IoT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44C9C6-AE82-86E3-FB6C-9E3DB132113F}"/>
              </a:ext>
            </a:extLst>
          </p:cNvPr>
          <p:cNvSpPr txBox="1"/>
          <p:nvPr/>
        </p:nvSpPr>
        <p:spPr>
          <a:xfrm>
            <a:off x="443836" y="4668729"/>
            <a:ext cx="20707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m-KH" sz="10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ប្រព័ន្ធគ្រប់គ្រងថាមពលអគ្គិសនីឆ្លាតវៃ </a:t>
            </a:r>
            <a:endParaRPr lang="en-US" sz="1000" dirty="0">
              <a:latin typeface="Khmer OS Battambang" panose="02000500000000020004" pitchFamily="2" charset="0"/>
              <a:cs typeface="Khmer OS Battambang" panose="02000500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9863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6ACB9D6-41AC-43EF-ADF2-D9545AC045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0378" y="261313"/>
            <a:ext cx="359572" cy="361156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09ADA68-AC9D-49D9-98A6-E820F0259905}"/>
              </a:ext>
            </a:extLst>
          </p:cNvPr>
          <p:cNvSpPr txBox="1"/>
          <p:nvPr/>
        </p:nvSpPr>
        <p:spPr>
          <a:xfrm>
            <a:off x="264050" y="346977"/>
            <a:ext cx="51214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m-KH" sz="2000" dirty="0">
                <a:latin typeface="Khmer OS Muol Light" panose="02000500000000020004" pitchFamily="2" charset="0"/>
                <a:cs typeface="Khmer OS Muol Light" panose="02000500000000020004" pitchFamily="2" charset="0"/>
              </a:rPr>
              <a:t>១</a:t>
            </a:r>
            <a:r>
              <a:rPr lang="en-US" sz="2000" dirty="0">
                <a:latin typeface="Khmer OS Muol Light" panose="02000500000000020004" pitchFamily="2" charset="0"/>
                <a:cs typeface="Khmer OS Muol Light" panose="02000500000000020004" pitchFamily="2" charset="0"/>
              </a:rPr>
              <a:t>.</a:t>
            </a:r>
            <a:r>
              <a:rPr lang="km-KH" sz="2000" dirty="0">
                <a:latin typeface="Khmer OS Muol Light" panose="02000500000000020004" pitchFamily="2" charset="0"/>
                <a:cs typeface="Khmer OS Muol Light" panose="02000500000000020004" pitchFamily="2" charset="0"/>
              </a:rPr>
              <a:t>២ គោលបំណង និងសារៈសំខាន់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DEDEA1D-0C0A-A78D-4CF5-89D831302F37}"/>
              </a:ext>
            </a:extLst>
          </p:cNvPr>
          <p:cNvSpPr txBox="1"/>
          <p:nvPr/>
        </p:nvSpPr>
        <p:spPr>
          <a:xfrm>
            <a:off x="7068914" y="4693675"/>
            <a:ext cx="9749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kern="1200" dirty="0">
                <a:solidFill>
                  <a:srgbClr val="080808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B’EcE17-5A</a:t>
            </a:r>
            <a:r>
              <a:rPr lang="en-US" sz="1000" kern="1200" baseline="-25000" dirty="0">
                <a:solidFill>
                  <a:srgbClr val="080808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14</a:t>
            </a:r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CDD499-47A3-D182-195F-D785E07CD219}"/>
              </a:ext>
            </a:extLst>
          </p:cNvPr>
          <p:cNvSpPr txBox="1"/>
          <p:nvPr/>
        </p:nvSpPr>
        <p:spPr>
          <a:xfrm>
            <a:off x="8399031" y="4693675"/>
            <a:ext cx="29527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m-KH" sz="1100" dirty="0">
                <a:latin typeface="Khmer OS Muol Light" panose="02000500000000020004" pitchFamily="2" charset="0"/>
                <a:cs typeface="Khmer OS Muol Light" panose="02000500000000020004" pitchFamily="2" charset="0"/>
              </a:rPr>
              <a:t>៤</a:t>
            </a:r>
            <a:endParaRPr lang="en-US" sz="1100" dirty="0">
              <a:latin typeface="Khmer OS Muol Light" panose="02000500000000020004" pitchFamily="2" charset="0"/>
              <a:cs typeface="Khmer OS Muol Light" panose="02000500000000020004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F8D830-87E4-3545-D40A-CAFE1210C230}"/>
              </a:ext>
            </a:extLst>
          </p:cNvPr>
          <p:cNvSpPr txBox="1"/>
          <p:nvPr/>
        </p:nvSpPr>
        <p:spPr>
          <a:xfrm>
            <a:off x="408302" y="868299"/>
            <a:ext cx="8327396" cy="35259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m-KH" sz="1500" b="1" spc="-40" dirty="0">
                <a:effectLst/>
                <a:ea typeface="Times New Roman" panose="02020603050405020304" pitchFamily="18" charset="0"/>
                <a:cs typeface="Khmer OS Battambang-Kh Auto" panose="02000500000000020004" pitchFamily="2" charset="0"/>
              </a:rPr>
              <a:t>ប្រព័ន្ធគ្រប់គ្រងថាមពលអគ្គិសនីឆ្លាតវៃ​ </a:t>
            </a:r>
            <a:r>
              <a:rPr lang="km-KH" sz="1500" spc="-40" dirty="0">
                <a:effectLst/>
                <a:ea typeface="Times New Roman" panose="02020603050405020304" pitchFamily="18" charset="0"/>
                <a:cs typeface="Khmer OS Battambang-Kh Auto" panose="02000500000000020004" pitchFamily="2" charset="0"/>
              </a:rPr>
              <a:t> ឬ </a:t>
            </a:r>
            <a:r>
              <a:rPr lang="en-US" sz="1500" spc="-4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kumimoji="0" lang="en-US" sz="1500" b="1" i="0" u="none" strike="noStrike" kern="0" cap="none" spc="-4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Smart Electrical Energy Management System</a:t>
            </a:r>
            <a:r>
              <a:rPr lang="en-US" sz="1500" spc="-4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  <a:r>
              <a:rPr lang="en-US" sz="1500" b="1" spc="-4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spc="-4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m-KH" sz="1500" spc="-4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Battambang-Kh Auto" panose="02000500000000020004" pitchFamily="2" charset="0"/>
              </a:rPr>
              <a:t>ជាគម្រោងសិក្សា ស្រាវជ្រាវមួយដែល</a:t>
            </a:r>
            <a:r>
              <a:rPr lang="km-KH" sz="1500" spc="-40" dirty="0">
                <a:latin typeface="Times New Roman" panose="02020603050405020304" pitchFamily="18" charset="0"/>
                <a:ea typeface="Calibri" panose="020F0502020204030204" pitchFamily="34" charset="0"/>
                <a:cs typeface="Khmer OS Battambang-Kh Auto" panose="02000500000000020004" pitchFamily="2" charset="0"/>
              </a:rPr>
              <a:t>ទាក់ទងទៅ នឹងផ្នែក អេឡិត្រូនិច </a:t>
            </a:r>
            <a:r>
              <a:rPr lang="km-KH" sz="1500" spc="-4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Battambang-Kh Auto" panose="02000500000000020004" pitchFamily="2" charset="0"/>
              </a:rPr>
              <a:t>និង </a:t>
            </a:r>
            <a:r>
              <a:rPr lang="en-US" sz="1500" spc="-40" dirty="0">
                <a:latin typeface="Times New Roman" panose="02020603050405020304" pitchFamily="18" charset="0"/>
                <a:ea typeface="Calibri" panose="020F0502020204030204" pitchFamily="34" charset="0"/>
                <a:cs typeface="Khmer OS Battambang-Kh Auto" panose="02000500000000020004" pitchFamily="2" charset="0"/>
              </a:rPr>
              <a:t>I</a:t>
            </a:r>
            <a:r>
              <a:rPr lang="en-US" sz="1500" spc="-4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Battambang-Kh Auto" panose="02000500000000020004" pitchFamily="2" charset="0"/>
              </a:rPr>
              <a:t>oT </a:t>
            </a:r>
            <a:r>
              <a:rPr lang="km-KH" sz="1500" spc="-4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Battambang-Kh Auto" panose="02000500000000020004" pitchFamily="2" charset="0"/>
              </a:rPr>
              <a:t>​</a:t>
            </a:r>
            <a:r>
              <a:rPr lang="en-US" sz="1500" spc="-4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Battambang-Kh Auto" panose="02000500000000020004" pitchFamily="2" charset="0"/>
              </a:rPr>
              <a:t>(Internet of Things) </a:t>
            </a:r>
            <a:r>
              <a:rPr lang="km-KH" sz="1500" spc="-4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Battambang-Kh Auto" panose="02000500000000020004" pitchFamily="2" charset="0"/>
              </a:rPr>
              <a:t>។ 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m-KH" sz="1500" spc="-4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Battambang-Kh Auto" panose="02000500000000020004" pitchFamily="2" charset="0"/>
              </a:rPr>
              <a:t>គម្រោងនេះធ្វើឡើងក្នុងគោលបំណង៖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m-KH" sz="1500" spc="-4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Battambang-Kh Auto" panose="02000500000000020004" pitchFamily="2" charset="0"/>
              </a:rPr>
              <a:t>បង្កើនប្រសិទ្ធភាព និងកាត់</a:t>
            </a:r>
            <a:r>
              <a:rPr lang="km-KH" sz="1500" spc="-40" dirty="0">
                <a:effectLst/>
                <a:ea typeface="Calibri" panose="020F0502020204030204" pitchFamily="34" charset="0"/>
                <a:cs typeface="Khmer OS Battambang" panose="02000500000000020004" pitchFamily="2" charset="0"/>
              </a:rPr>
              <a:t>បន្ថយកំហាតក្នុងការប្រើប្រាស់ថាមពលអគ្គិសនីប្រចាំថ្ងៃ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km-KH" sz="1500" spc="-4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Battambang-Kh Auto" panose="02000500000000020004" pitchFamily="2" charset="0"/>
              </a:rPr>
              <a:t>តាមដានទិន្នន័យប្រើប្រាស់ប្រចាំថ្ងៃ (</a:t>
            </a:r>
            <a:r>
              <a:rPr lang="en-US" sz="1500" spc="-4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Real-time monitoring)</a:t>
            </a:r>
            <a:r>
              <a:rPr lang="km-KH" sz="1500" spc="-4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km-KH" sz="1500" b="0" i="0" u="none" strike="noStrike" kern="0" cap="none" spc="-4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hmer OS Battambang" panose="02000500000000020004" pitchFamily="2" charset="0"/>
                <a:ea typeface="Calibri" panose="020F0502020204030204" pitchFamily="34" charset="0"/>
                <a:cs typeface="Khmer OS Battambang" panose="02000500000000020004" pitchFamily="2" charset="0"/>
                <a:sym typeface="Arial"/>
              </a:rPr>
              <a:t>តាមរយៈ </a:t>
            </a:r>
            <a:r>
              <a:rPr lang="en-US" sz="1500" spc="-4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Smart phone </a:t>
            </a:r>
            <a:r>
              <a:rPr lang="km-KH" sz="1500" spc="-40" dirty="0">
                <a:effectLst/>
                <a:latin typeface="Khmer OS Battambang" panose="02000500000000020004" pitchFamily="2" charset="0"/>
                <a:ea typeface="Calibri" panose="020F0502020204030204" pitchFamily="34" charset="0"/>
                <a:cs typeface="Khmer OS Battambang" panose="02000500000000020004" pitchFamily="2" charset="0"/>
              </a:rPr>
              <a:t>និងកុំព្យូទ័រ</a:t>
            </a:r>
            <a:endParaRPr lang="km-KH" sz="1500" spc="-4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m-KH" sz="1500" spc="-40" dirty="0">
                <a:latin typeface="Times New Roman" panose="02020603050405020304" pitchFamily="18" charset="0"/>
                <a:ea typeface="Calibri" panose="020F0502020204030204" pitchFamily="34" charset="0"/>
                <a:cs typeface="Khmer OS Battambang-Kh Auto" panose="02000500000000020004" pitchFamily="2" charset="0"/>
              </a:rPr>
              <a:t>បញ្ជា និងគ្រប់គ្រងពីចម្ងាយទៅលើបរិក្ខារអគ្គិសនីតាម​ គេហដ្ឋាន ការិយាល័យ និងរោងចក្រសហគ្រាស ជាដើម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m-KH" sz="15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បង្កាហានិភ័យចរន្តលើសបន្ទុក </a:t>
            </a:r>
            <a:r>
              <a:rPr lang="km-KH" sz="1500" dirty="0">
                <a:latin typeface="Times New Roman" panose="02020603050405020304" pitchFamily="18" charset="0"/>
                <a:cs typeface="Khmer OS Battambang" panose="02000500000000020004" pitchFamily="2" charset="0"/>
              </a:rPr>
              <a:t>(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 Load) </a:t>
            </a:r>
            <a:r>
              <a:rPr lang="km-KH" sz="1500" dirty="0">
                <a:latin typeface="!Khmer OS Battambang" panose="02000500000000020004" pitchFamily="2" charset="0"/>
                <a:cs typeface="!Khmer OS Battambang" panose="02000500000000020004" pitchFamily="2" charset="0"/>
              </a:rPr>
              <a:t>ឬ</a:t>
            </a:r>
            <a:r>
              <a:rPr lang="km-KH" sz="15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ការឆ្លងភ្លើង 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(short circuit) </a:t>
            </a:r>
            <a:r>
              <a:rPr lang="km-KH" sz="15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របស់គ្រឿងទទួលក្នុងការប្រើប្រាស់ 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m-KH" sz="15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ជាការបង្កើតដំណោះស្រាយ និងទំនើបកម្មក្នុងការរស់នៅតាមបែបបច្ចេកវិទ្យាក្នុងវិស័យ អេឡិចត្រូនិច និង 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IoT (Internet of Things) </a:t>
            </a:r>
            <a:r>
              <a:rPr lang="km-KH" sz="1500" dirty="0">
                <a:latin typeface="!Khmer OS Battambang" panose="02000500000000020004" pitchFamily="2" charset="0"/>
                <a:cs typeface="!Khmer OS Battambang" panose="02000500000000020004" pitchFamily="2" charset="0"/>
              </a:rPr>
              <a:t>។ </a:t>
            </a:r>
            <a:endParaRPr lang="en-US" sz="1500" dirty="0">
              <a:latin typeface="!Khmer OS Battambang" panose="02000500000000020004" pitchFamily="2" charset="0"/>
              <a:cs typeface="!Khmer OS Battambang" panose="02000500000000020004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B53BFD-5CF9-E44F-284A-8F0B4E5C9D6D}"/>
              </a:ext>
            </a:extLst>
          </p:cNvPr>
          <p:cNvSpPr txBox="1"/>
          <p:nvPr/>
        </p:nvSpPr>
        <p:spPr>
          <a:xfrm>
            <a:off x="443836" y="4668729"/>
            <a:ext cx="20707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m-KH" sz="10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ប្រព័ន្ធគ្រប់គ្រងថាមពលអគ្គិសនីឆ្លាតវៃ </a:t>
            </a:r>
            <a:endParaRPr lang="en-US" sz="1000" dirty="0">
              <a:latin typeface="Khmer OS Battambang" panose="02000500000000020004" pitchFamily="2" charset="0"/>
              <a:cs typeface="Khmer OS Battambang" panose="02000500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438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6ACB9D6-41AC-43EF-ADF2-D9545AC045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0378" y="261313"/>
            <a:ext cx="359572" cy="361156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09ADA68-AC9D-49D9-98A6-E820F0259905}"/>
              </a:ext>
            </a:extLst>
          </p:cNvPr>
          <p:cNvSpPr txBox="1"/>
          <p:nvPr/>
        </p:nvSpPr>
        <p:spPr>
          <a:xfrm>
            <a:off x="264050" y="346977"/>
            <a:ext cx="48250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m-KH" sz="2000" dirty="0">
                <a:latin typeface="Khmer OS Muol Light" panose="02000500000000020004" pitchFamily="2" charset="0"/>
                <a:cs typeface="Khmer OS Muol Light" panose="02000500000000020004" pitchFamily="2" charset="0"/>
              </a:rPr>
              <a:t>១</a:t>
            </a:r>
            <a:r>
              <a:rPr lang="en-US" sz="2000" dirty="0">
                <a:latin typeface="Khmer OS Muol Light" panose="02000500000000020004" pitchFamily="2" charset="0"/>
                <a:cs typeface="Khmer OS Muol Light" panose="02000500000000020004" pitchFamily="2" charset="0"/>
              </a:rPr>
              <a:t>.</a:t>
            </a:r>
            <a:r>
              <a:rPr lang="km-KH" sz="2000" dirty="0">
                <a:latin typeface="Khmer OS Muol Light" panose="02000500000000020004" pitchFamily="2" charset="0"/>
                <a:cs typeface="Khmer OS Muol Light" panose="02000500000000020004" pitchFamily="2" charset="0"/>
              </a:rPr>
              <a:t>២ គោលបំណង និងសារៈសំខាន់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DEDEA1D-0C0A-A78D-4CF5-89D831302F37}"/>
              </a:ext>
            </a:extLst>
          </p:cNvPr>
          <p:cNvSpPr txBox="1"/>
          <p:nvPr/>
        </p:nvSpPr>
        <p:spPr>
          <a:xfrm>
            <a:off x="7068914" y="4693675"/>
            <a:ext cx="9749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kern="1200" dirty="0">
                <a:solidFill>
                  <a:srgbClr val="080808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B’EcE17-5A</a:t>
            </a:r>
            <a:r>
              <a:rPr lang="en-US" sz="1000" kern="1200" baseline="-25000" dirty="0">
                <a:solidFill>
                  <a:srgbClr val="080808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14</a:t>
            </a:r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CDD499-47A3-D182-195F-D785E07CD219}"/>
              </a:ext>
            </a:extLst>
          </p:cNvPr>
          <p:cNvSpPr txBox="1"/>
          <p:nvPr/>
        </p:nvSpPr>
        <p:spPr>
          <a:xfrm>
            <a:off x="8399031" y="4693675"/>
            <a:ext cx="29527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m-KH" sz="1100" dirty="0">
                <a:latin typeface="Khmer OS Muol Light" panose="02000500000000020004" pitchFamily="2" charset="0"/>
                <a:cs typeface="Khmer OS Muol Light" panose="02000500000000020004" pitchFamily="2" charset="0"/>
              </a:rPr>
              <a:t>៥</a:t>
            </a:r>
            <a:endParaRPr lang="en-US" sz="1100" dirty="0">
              <a:latin typeface="Khmer OS Muol Light" panose="02000500000000020004" pitchFamily="2" charset="0"/>
              <a:cs typeface="Khmer OS Muol Light" panose="02000500000000020004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F8D830-87E4-3545-D40A-CAFE1210C230}"/>
              </a:ext>
            </a:extLst>
          </p:cNvPr>
          <p:cNvSpPr txBox="1"/>
          <p:nvPr/>
        </p:nvSpPr>
        <p:spPr>
          <a:xfrm>
            <a:off x="383681" y="949912"/>
            <a:ext cx="837663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m-KH" sz="1800" spc="-4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Battambang-Kh Auto" panose="02000500000000020004" pitchFamily="2" charset="0"/>
              </a:rPr>
              <a:t>គម្រោងមួយនេះពិតជាមានសារៈសំខាន់ និងអត្ថប្រយោជន៍ជាច្រើនដល់សង្គមជាតិ មនុស្សជាតិ ជាពិសេសប្រទេសកម្ពុជាយើង ដោយយើងអាចធ្វើការសិក្សា ស្រាវជ្រាវ អភិវឌ្ឍន៏ និងផលិត បានដោយខ្លួនឯងនូវបច្ចេកវិទ្យាស្នូល ដែលស្របទៅតាមមុំមួយនៃយុទ្ធសាស្រ្តបញ្ចកោណរបស់រដ្ធាភិបាលកម្ពុជាអានីតិកាលទី ៥ គឺអភិវឌ្ឍន៏សង្គម និងសេដ្ធកិច្ចឌីជីថល។ ដោយផ្អែកលើគម្រោងនេះគឺ សម្រាប់យកទៅប្រើប្រាស់ក្នុងការជួយអោយយសង្គមជាតិមានការរីកចម្រើនជឿនលឿន និងប្រកួតប្រជែងផ្នែកបច្ចេកវិទ្យា ហើយម្យ៉ាងទុកជាឯកសារសម្រាប់និស្សិតជំនាន់ក្រោយជាគន្លឹះនៃការស្រាវជ្រាវលើវិស័យអេឡិចត្រូនិច និង </a:t>
            </a:r>
            <a:r>
              <a:rPr lang="en-US" sz="1800" spc="-4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Battambang-Kh Auto" panose="02000500000000020004" pitchFamily="2" charset="0"/>
              </a:rPr>
              <a:t>IoT (Internet Of Things) </a:t>
            </a:r>
            <a:r>
              <a:rPr lang="km-KH" sz="1800" spc="-4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Battambang-Kh Auto" panose="02000500000000020004" pitchFamily="2" charset="0"/>
              </a:rPr>
              <a:t>។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66F64E-15CA-3E56-4B65-7DE6F0F5AB75}"/>
              </a:ext>
            </a:extLst>
          </p:cNvPr>
          <p:cNvSpPr txBox="1"/>
          <p:nvPr/>
        </p:nvSpPr>
        <p:spPr>
          <a:xfrm>
            <a:off x="443836" y="4668729"/>
            <a:ext cx="20707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m-KH" sz="10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ប្រព័ន្ធគ្រប់គ្រងថាមពលអគ្គិសនីឆ្លាតវៃ </a:t>
            </a:r>
            <a:endParaRPr lang="en-US" sz="1000" dirty="0">
              <a:latin typeface="Khmer OS Battambang" panose="02000500000000020004" pitchFamily="2" charset="0"/>
              <a:cs typeface="Khmer OS Battambang" panose="02000500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9601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6ACB9D6-41AC-43EF-ADF2-D9545AC045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0378" y="261313"/>
            <a:ext cx="359572" cy="361156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09ADA68-AC9D-49D9-98A6-E820F0259905}"/>
              </a:ext>
            </a:extLst>
          </p:cNvPr>
          <p:cNvSpPr txBox="1"/>
          <p:nvPr/>
        </p:nvSpPr>
        <p:spPr>
          <a:xfrm>
            <a:off x="264050" y="346977"/>
            <a:ext cx="50394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m-KH" sz="2000" dirty="0">
                <a:latin typeface="Khmer OS Muol Light" panose="02000500000000020004" pitchFamily="2" charset="0"/>
                <a:cs typeface="Khmer OS Muol Light" panose="02000500000000020004" pitchFamily="2" charset="0"/>
              </a:rPr>
              <a:t>១</a:t>
            </a:r>
            <a:r>
              <a:rPr lang="en-US" sz="2000" dirty="0">
                <a:latin typeface="Khmer OS Muol Light" panose="02000500000000020004" pitchFamily="2" charset="0"/>
                <a:cs typeface="Khmer OS Muol Light" panose="02000500000000020004" pitchFamily="2" charset="0"/>
              </a:rPr>
              <a:t>.</a:t>
            </a:r>
            <a:r>
              <a:rPr lang="km-KH" sz="2000" dirty="0">
                <a:latin typeface="Khmer OS Muol Light" panose="02000500000000020004" pitchFamily="2" charset="0"/>
                <a:cs typeface="Khmer OS Muol Light" panose="02000500000000020004" pitchFamily="2" charset="0"/>
              </a:rPr>
              <a:t>៣ ទំហំ និងដែនកំណត់នៃការសិក្សា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DEDEA1D-0C0A-A78D-4CF5-89D831302F37}"/>
              </a:ext>
            </a:extLst>
          </p:cNvPr>
          <p:cNvSpPr txBox="1"/>
          <p:nvPr/>
        </p:nvSpPr>
        <p:spPr>
          <a:xfrm>
            <a:off x="7068914" y="4693675"/>
            <a:ext cx="9749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kern="1200" dirty="0">
                <a:solidFill>
                  <a:srgbClr val="080808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B’EcE17-5A</a:t>
            </a:r>
            <a:r>
              <a:rPr lang="en-US" sz="1000" kern="1200" baseline="-25000" dirty="0">
                <a:solidFill>
                  <a:srgbClr val="080808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14</a:t>
            </a:r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CDD499-47A3-D182-195F-D785E07CD219}"/>
              </a:ext>
            </a:extLst>
          </p:cNvPr>
          <p:cNvSpPr txBox="1"/>
          <p:nvPr/>
        </p:nvSpPr>
        <p:spPr>
          <a:xfrm>
            <a:off x="8399031" y="4693675"/>
            <a:ext cx="29527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m-KH" sz="1100" dirty="0">
                <a:latin typeface="Khmer OS Muol Light" panose="02000500000000020004" pitchFamily="2" charset="0"/>
                <a:cs typeface="Khmer OS Muol Light" panose="02000500000000020004" pitchFamily="2" charset="0"/>
              </a:rPr>
              <a:t>៦</a:t>
            </a:r>
            <a:endParaRPr lang="en-US" sz="1100" dirty="0">
              <a:latin typeface="Khmer OS Muol Light" panose="02000500000000020004" pitchFamily="2" charset="0"/>
              <a:cs typeface="Khmer OS Muol Light" panose="02000500000000020004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A59342-8EB9-6F05-B2BA-F2C81B4748C5}"/>
              </a:ext>
            </a:extLst>
          </p:cNvPr>
          <p:cNvSpPr txBox="1"/>
          <p:nvPr/>
        </p:nvSpPr>
        <p:spPr>
          <a:xfrm>
            <a:off x="482791" y="1006064"/>
            <a:ext cx="1992853" cy="40011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m-KH" sz="2000" dirty="0">
                <a:solidFill>
                  <a:srgbClr val="08080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​ </a:t>
            </a:r>
            <a:r>
              <a:rPr lang="en-US" sz="2000" dirty="0">
                <a:solidFill>
                  <a:srgbClr val="08080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m-KH" sz="2000" dirty="0">
                <a:solidFill>
                  <a:srgbClr val="08080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solidFill>
                  <a:srgbClr val="08080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Scope of Work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8940CFE-7F17-BB29-EA92-7128FD143031}"/>
              </a:ext>
            </a:extLst>
          </p:cNvPr>
          <p:cNvSpPr txBox="1"/>
          <p:nvPr/>
        </p:nvSpPr>
        <p:spPr>
          <a:xfrm>
            <a:off x="482791" y="1665151"/>
            <a:ext cx="853880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m-KH" sz="20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ការឌីហ្សាញ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Hardware Controller </a:t>
            </a:r>
            <a:r>
              <a:rPr lang="km-KH" sz="20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សម្រាប់ប្រព័ន្ធទាំងមូល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m-KH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hmer OS Battambang" panose="02000500000000020004" pitchFamily="2" charset="0"/>
                <a:cs typeface="Khmer OS Battambang" panose="02000500000000020004" pitchFamily="2" charset="0"/>
                <a:sym typeface="Arial"/>
              </a:rPr>
              <a:t>ការសរសេរកូដជាមួយ 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Micro-Controller (STM32 &amp; ESP32)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km-KH" sz="20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ការឌីហ្សាញផ្ទាំង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dashboard (user interface) </a:t>
            </a:r>
            <a:r>
              <a:rPr lang="km-KH" sz="20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នៅលើ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HMI </a:t>
            </a:r>
            <a:r>
              <a:rPr lang="km-KH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Human Machine Interface)  screen display</a:t>
            </a:r>
            <a:r>
              <a:rPr lang="km-KH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m-KH" sz="20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និង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IoT platform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hmer OS Battambang" panose="02000500000000020004" pitchFamily="2" charset="0"/>
                <a:cs typeface="Khmer OS Battambang" panose="02000500000000020004" pitchFamily="2" charset="0"/>
                <a:sym typeface="Arial"/>
              </a:rPr>
              <a:t>ការរួមបញ្ជូលផ្នែក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hmer OS Battambang" panose="02000500000000020004" pitchFamily="2" charset="0"/>
                <a:cs typeface="Khmer OS Battambang" panose="02000500000000020004" pitchFamily="2" charset="0"/>
                <a:sym typeface="Arial"/>
              </a:rPr>
              <a:t> 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Khmer OS Battambang" panose="02000500000000020004" pitchFamily="2" charset="0"/>
                <a:sym typeface="Arial"/>
              </a:rPr>
              <a:t>IoT (IoT protocol and cloud data system communication)</a:t>
            </a:r>
            <a:endParaRPr kumimoji="0" lang="km-KH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Khmer OS Battambang" panose="02000500000000020004" pitchFamily="2" charset="0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2DA393-2A94-3BD4-F363-D180DCECFFBC}"/>
              </a:ext>
            </a:extLst>
          </p:cNvPr>
          <p:cNvSpPr txBox="1"/>
          <p:nvPr/>
        </p:nvSpPr>
        <p:spPr>
          <a:xfrm>
            <a:off x="443836" y="4668729"/>
            <a:ext cx="20707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m-KH" sz="10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ប្រព័ន្ធគ្រប់គ្រងថាមពលអគ្គិសនីឆ្លាតវៃ </a:t>
            </a:r>
            <a:endParaRPr lang="en-US" sz="1000" dirty="0">
              <a:latin typeface="Khmer OS Battambang" panose="02000500000000020004" pitchFamily="2" charset="0"/>
              <a:cs typeface="Khmer OS Battambang" panose="02000500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2764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theme/theme1.xml><?xml version="1.0" encoding="utf-8"?>
<a:theme xmlns:a="http://schemas.openxmlformats.org/drawingml/2006/main" name="Elegant Bachelor Thesis by Slidesgo">
  <a:themeElements>
    <a:clrScheme name="Simple Light">
      <a:dk1>
        <a:srgbClr val="5C5C5F"/>
      </a:dk1>
      <a:lt1>
        <a:srgbClr val="D8CEC9"/>
      </a:lt1>
      <a:dk2>
        <a:srgbClr val="927C71"/>
      </a:dk2>
      <a:lt2>
        <a:srgbClr val="FAFAFA"/>
      </a:lt2>
      <a:accent1>
        <a:srgbClr val="C99A7D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3333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1557</TotalTime>
  <Words>2975</Words>
  <Application>Microsoft Office PowerPoint</Application>
  <PresentationFormat>On-screen Show (16:9)</PresentationFormat>
  <Paragraphs>436</Paragraphs>
  <Slides>51</Slides>
  <Notes>51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65" baseType="lpstr">
      <vt:lpstr>Khmer OS Muol Light-Kh Auto</vt:lpstr>
      <vt:lpstr>Wingdings</vt:lpstr>
      <vt:lpstr>Calibri</vt:lpstr>
      <vt:lpstr>Quicksand</vt:lpstr>
      <vt:lpstr>Khmer OS Battambang-Kh Auto</vt:lpstr>
      <vt:lpstr>Mulish</vt:lpstr>
      <vt:lpstr>Khmer OS Battambang</vt:lpstr>
      <vt:lpstr>Courier New</vt:lpstr>
      <vt:lpstr>Times New Roman</vt:lpstr>
      <vt:lpstr>Nunito Light</vt:lpstr>
      <vt:lpstr>Khmer OS Muol Light</vt:lpstr>
      <vt:lpstr>!Khmer OS Battambang</vt:lpstr>
      <vt:lpstr>Arial</vt:lpstr>
      <vt:lpstr>Elegant Bachelor Thesis by Slidesgo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BRORN Munyratanak</dc:creator>
  <cp:lastModifiedBy>BRORN Munyratanak</cp:lastModifiedBy>
  <cp:revision>176</cp:revision>
  <cp:lastPrinted>2024-08-23T16:26:57Z</cp:lastPrinted>
  <dcterms:modified xsi:type="dcterms:W3CDTF">2024-08-26T01:21:50Z</dcterms:modified>
</cp:coreProperties>
</file>